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61" r:id="rId1"/>
  </p:sldMasterIdLst>
  <p:notesMasterIdLst>
    <p:notesMasterId r:id="rId3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DC37369-B970-4B28-815E-D11C37D55909}">
  <a:tblStyle styleId="{0DC37369-B970-4B28-815E-D11C37D55909}"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40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02835102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909673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652732d1c9_0_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652732d1c9_0_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235537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652732d1c9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652732d1c9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825374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652732d1c9_0_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652732d1c9_0_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PESB board considered this over a series of meetings and put in place several years ago. Implementation didn’t begin until this year in order to allow the field time to implement the policy.</a:t>
            </a:r>
            <a:endParaRPr/>
          </a:p>
        </p:txBody>
      </p:sp>
    </p:spTree>
    <p:extLst>
      <p:ext uri="{BB962C8B-B14F-4D97-AF65-F5344CB8AC3E}">
        <p14:creationId xmlns:p14="http://schemas.microsoft.com/office/powerpoint/2010/main" val="173055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652732d1c9_0_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1" name="Google Shape;151;g652732d1c9_0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405827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65373299b1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 name="Google Shape;157;g65373299b1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009136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g653c066ab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4" name="Google Shape;164;g653c066ab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 proposed WAC language PESB is using to meet the legislative requirement closely mirrors the language used in SB 5082.</a:t>
            </a:r>
            <a:endParaRPr/>
          </a:p>
        </p:txBody>
      </p:sp>
    </p:spTree>
    <p:extLst>
      <p:ext uri="{BB962C8B-B14F-4D97-AF65-F5344CB8AC3E}">
        <p14:creationId xmlns:p14="http://schemas.microsoft.com/office/powerpoint/2010/main" val="30710088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63f66dee6f_4_3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g63f66dee6f_4_3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In July 2019 OSPI published the Social Emotional Learning report.  According to this report…  We know this is something programs are already preparing candidates to do.</a:t>
            </a:r>
            <a:endParaRPr/>
          </a:p>
        </p:txBody>
      </p:sp>
    </p:spTree>
    <p:extLst>
      <p:ext uri="{BB962C8B-B14F-4D97-AF65-F5344CB8AC3E}">
        <p14:creationId xmlns:p14="http://schemas.microsoft.com/office/powerpoint/2010/main" val="27879440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g63f66dee6f_4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8" name="Google Shape;178;g63f66dee6f_4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Leiani - There are 6 SEL standards for students. Three focus on the self, three focus on social aspect</a:t>
            </a:r>
            <a:endParaRPr/>
          </a:p>
        </p:txBody>
      </p:sp>
    </p:spTree>
    <p:extLst>
      <p:ext uri="{BB962C8B-B14F-4D97-AF65-F5344CB8AC3E}">
        <p14:creationId xmlns:p14="http://schemas.microsoft.com/office/powerpoint/2010/main" val="15380921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g653c066abf_0_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5" name="Google Shape;185;g653c066abf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In reviewing the InTASC and NELP standards, there is quite a bit of overlap with SEL. </a:t>
            </a:r>
            <a:endParaRPr/>
          </a:p>
        </p:txBody>
      </p:sp>
    </p:spTree>
    <p:extLst>
      <p:ext uri="{BB962C8B-B14F-4D97-AF65-F5344CB8AC3E}">
        <p14:creationId xmlns:p14="http://schemas.microsoft.com/office/powerpoint/2010/main" val="27942674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653c066abf_0_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653c066abf_0_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117700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653c066abf_0_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653c066abf_0_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Maren</a:t>
            </a:r>
            <a:endParaRPr/>
          </a:p>
        </p:txBody>
      </p:sp>
    </p:spTree>
    <p:extLst>
      <p:ext uri="{BB962C8B-B14F-4D97-AF65-F5344CB8AC3E}">
        <p14:creationId xmlns:p14="http://schemas.microsoft.com/office/powerpoint/2010/main" val="28546517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g63f66dee6f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9" name="Google Shape;199;g63f66dee6f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Resources are currently available as you begin to incorporate SEL into your programs. Appendices C through I</a:t>
            </a:r>
            <a:endParaRPr/>
          </a:p>
        </p:txBody>
      </p:sp>
    </p:spTree>
    <p:extLst>
      <p:ext uri="{BB962C8B-B14F-4D97-AF65-F5344CB8AC3E}">
        <p14:creationId xmlns:p14="http://schemas.microsoft.com/office/powerpoint/2010/main" val="35596815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g63f66dee6f_4_39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6" name="Google Shape;206;g63f66dee6f_4_39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778844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g654a1c57bd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3" name="Google Shape;213;g654a1c57bd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Resources are currently available as you begin to incorporate SEL into your programs. Appendices C through I</a:t>
            </a:r>
            <a:endParaRPr/>
          </a:p>
        </p:txBody>
      </p:sp>
    </p:spTree>
    <p:extLst>
      <p:ext uri="{BB962C8B-B14F-4D97-AF65-F5344CB8AC3E}">
        <p14:creationId xmlns:p14="http://schemas.microsoft.com/office/powerpoint/2010/main" val="19271721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g63f66dee6f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0" name="Google Shape;220;g63f66dee6f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PESB is working to support prep programs as you incorporate SEL into your coursework. Here are our next steps. </a:t>
            </a:r>
            <a:endParaRPr/>
          </a:p>
          <a:p>
            <a:pPr marL="0" lvl="0" indent="0" algn="l" rtl="0">
              <a:spcBef>
                <a:spcPts val="0"/>
              </a:spcBef>
              <a:spcAft>
                <a:spcPts val="0"/>
              </a:spcAft>
              <a:buNone/>
            </a:pPr>
            <a:r>
              <a:rPr lang="en"/>
              <a:t>This year OSPI is convening a SEL committee to further review how the SEL standards can be implemented. </a:t>
            </a:r>
            <a:endParaRPr/>
          </a:p>
          <a:p>
            <a:pPr marL="0" lvl="0" indent="0" algn="l" rtl="0">
              <a:spcBef>
                <a:spcPts val="0"/>
              </a:spcBef>
              <a:spcAft>
                <a:spcPts val="0"/>
              </a:spcAft>
              <a:buNone/>
            </a:pPr>
            <a:endParaRPr/>
          </a:p>
        </p:txBody>
      </p:sp>
    </p:spTree>
    <p:extLst>
      <p:ext uri="{BB962C8B-B14F-4D97-AF65-F5344CB8AC3E}">
        <p14:creationId xmlns:p14="http://schemas.microsoft.com/office/powerpoint/2010/main" val="102302787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63febac3cb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7" name="Google Shape;227;g63febac3cb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531471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g6544d9843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3" name="Google Shape;233;g6544d9843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Two NEW PGP forms with minor modifications were published on PESB website this summer. </a:t>
            </a:r>
            <a:endParaRPr/>
          </a:p>
        </p:txBody>
      </p:sp>
    </p:spTree>
    <p:extLst>
      <p:ext uri="{BB962C8B-B14F-4D97-AF65-F5344CB8AC3E}">
        <p14:creationId xmlns:p14="http://schemas.microsoft.com/office/powerpoint/2010/main" val="19466303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g6544d9843e_1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0" name="Google Shape;240;g6544d9843e_1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 have a list of the resources we would like to include in this document. Because I want to make sure we don’t take up too much time during this presentation, so you can continue with your meeting, I will make them available at the end of the meeting. </a:t>
            </a:r>
            <a:endParaRPr/>
          </a:p>
        </p:txBody>
      </p:sp>
    </p:spTree>
    <p:extLst>
      <p:ext uri="{BB962C8B-B14F-4D97-AF65-F5344CB8AC3E}">
        <p14:creationId xmlns:p14="http://schemas.microsoft.com/office/powerpoint/2010/main" val="393966967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g65079ffcd2_0_8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7" name="Google Shape;247;g65079ffcd2_0_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9753539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Google Shape;252;g652732d1c9_1_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3" name="Google Shape;253;g652732d1c9_1_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3599942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Google Shape;259;g652732d1c9_1_8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0" name="Google Shape;260;g652732d1c9_1_8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022775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28da569f18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28da569f18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8769818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652732d1c9_1_2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7" name="Google Shape;267;g652732d1c9_1_2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3376331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Google Shape;273;g652732d1c9_1_2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4" name="Google Shape;274;g652732d1c9_1_2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a:solidFill>
                  <a:schemeClr val="dk1"/>
                </a:solidFill>
                <a:highlight>
                  <a:srgbClr val="FFFFFF"/>
                </a:highlight>
              </a:rPr>
              <a:t>(c) The Washington professional educator standards board may establish criteria to ensure that persons from out-of-state who are applying for residency certification and persons applying to master's degree level teacher preparation programs can demonstrate to the board's satisfaction that they have the requisite basic skills based upon having completed another basic skills assessment acceptable to the Washington professional educator standards board or by some other alternative approved by the Washington professional educator standards board.</a:t>
            </a:r>
            <a:endParaRPr/>
          </a:p>
        </p:txBody>
      </p:sp>
    </p:spTree>
    <p:extLst>
      <p:ext uri="{BB962C8B-B14F-4D97-AF65-F5344CB8AC3E}">
        <p14:creationId xmlns:p14="http://schemas.microsoft.com/office/powerpoint/2010/main" val="77339580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g652732d1c9_1_2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1" name="Google Shape;281;g652732d1c9_1_2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8151935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Google Shape;287;g652732d1c9_1_2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8" name="Google Shape;288;g652732d1c9_1_2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a:solidFill>
                  <a:schemeClr val="dk1"/>
                </a:solidFill>
                <a:highlight>
                  <a:srgbClr val="FFFFFF"/>
                </a:highlight>
              </a:rPr>
              <a:t>(c) The Washington professional educator standards board may establish criteria to ensure that persons from out-of-state who are applying for residency certification and persons applying to master's degree level teacher preparation programs can demonstrate to the board's satisfaction that they have the requisite basic skills based upon having completed another basic skills assessment acceptable to the Washington professional educator standards board or by some other alternative approved by the Washington professional educator standards board.</a:t>
            </a:r>
            <a:endParaRPr/>
          </a:p>
        </p:txBody>
      </p:sp>
    </p:spTree>
    <p:extLst>
      <p:ext uri="{BB962C8B-B14F-4D97-AF65-F5344CB8AC3E}">
        <p14:creationId xmlns:p14="http://schemas.microsoft.com/office/powerpoint/2010/main" val="108400778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g654a1c57bd_2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5" name="Google Shape;295;g654a1c57bd_2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31133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652732d1c9_0_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 name="Google Shape;85;g652732d1c9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If already held one of these endorsement before 9/1/2019, are not required to add 2nd endorsement</a:t>
            </a:r>
            <a:endParaRPr/>
          </a:p>
        </p:txBody>
      </p:sp>
    </p:spTree>
    <p:extLst>
      <p:ext uri="{BB962C8B-B14F-4D97-AF65-F5344CB8AC3E}">
        <p14:creationId xmlns:p14="http://schemas.microsoft.com/office/powerpoint/2010/main" val="9202176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652732d1c9_0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652732d1c9_0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There is policy regarding what endorsements can be added as the second endorsement.</a:t>
            </a:r>
            <a:endParaRPr/>
          </a:p>
        </p:txBody>
      </p:sp>
    </p:spTree>
    <p:extLst>
      <p:ext uri="{BB962C8B-B14F-4D97-AF65-F5344CB8AC3E}">
        <p14:creationId xmlns:p14="http://schemas.microsoft.com/office/powerpoint/2010/main" val="17375479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652732d1c9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652732d1c9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There is also policy regarding the science endorsement. Teachers who already hold a science endorsemetn are not required to add a second endorsement</a:t>
            </a:r>
            <a:endParaRPr/>
          </a:p>
        </p:txBody>
      </p:sp>
    </p:spTree>
    <p:extLst>
      <p:ext uri="{BB962C8B-B14F-4D97-AF65-F5344CB8AC3E}">
        <p14:creationId xmlns:p14="http://schemas.microsoft.com/office/powerpoint/2010/main" val="40615131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652732d1c9_0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652732d1c9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375509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652732d1c9_0_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652732d1c9_0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041137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652732d1c9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652732d1c9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981906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blipFill>
          <a:blip r:embed="rId2">
            <a:alphaModFix/>
          </a:blip>
          <a:stretch>
            <a:fillRect/>
          </a:stretch>
        </a:blipFill>
        <a:effectLst/>
      </p:bgPr>
    </p:bg>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1520225" y="744575"/>
            <a:ext cx="73122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1520100" y="2834125"/>
            <a:ext cx="73122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blipFill>
          <a:blip r:embed="rId2">
            <a:alphaModFix/>
          </a:blip>
          <a:stretch>
            <a:fillRect/>
          </a:stretch>
        </a:blipFill>
        <a:effectLst/>
      </p:bgPr>
    </p:bg>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1505175" y="1106125"/>
            <a:ext cx="73272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1505175" y="3152225"/>
            <a:ext cx="73272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Sidebar Only" type="blank">
  <p:cSld name="BLANK">
    <p:bg>
      <p:bgPr>
        <a:blipFill>
          <a:blip r:embed="rId2">
            <a:alphaModFix/>
          </a:blip>
          <a:stretch>
            <a:fillRect/>
          </a:stretch>
        </a:blipFill>
        <a:effectLst/>
      </p:bgPr>
    </p:bg>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50" name="Google Shape;50;p12"/>
          <p:cNvSpPr/>
          <p:nvPr/>
        </p:nvSpPr>
        <p:spPr>
          <a:xfrm>
            <a:off x="6637875" y="0"/>
            <a:ext cx="2506200" cy="873000"/>
          </a:xfrm>
          <a:prstGeom prst="rect">
            <a:avLst/>
          </a:prstGeom>
          <a:solidFill>
            <a:srgbClr val="FFFFFF"/>
          </a:solidFill>
          <a:ln w="9525" cap="flat" cmpd="sng">
            <a:solidFill>
              <a:srgbClr val="FFFFF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1">
  <p:cSld name="BLANK_1">
    <p:spTree>
      <p:nvGrpSpPr>
        <p:cNvPr id="1" name="Shape 51"/>
        <p:cNvGrpSpPr/>
        <p:nvPr/>
      </p:nvGrpSpPr>
      <p:grpSpPr>
        <a:xfrm>
          <a:off x="0" y="0"/>
          <a:ext cx="0" cy="0"/>
          <a:chOff x="0" y="0"/>
          <a:chExt cx="0" cy="0"/>
        </a:xfrm>
      </p:grpSpPr>
      <p:sp>
        <p:nvSpPr>
          <p:cNvPr id="52" name="Google Shape;52;p1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53"/>
        <p:cNvGrpSpPr/>
        <p:nvPr/>
      </p:nvGrpSpPr>
      <p:grpSpPr>
        <a:xfrm>
          <a:off x="0" y="0"/>
          <a:ext cx="0" cy="0"/>
          <a:chOff x="0" y="0"/>
          <a:chExt cx="0" cy="0"/>
        </a:xfrm>
      </p:grpSpPr>
      <p:cxnSp>
        <p:nvCxnSpPr>
          <p:cNvPr id="54" name="Google Shape;54;p14"/>
          <p:cNvCxnSpPr/>
          <p:nvPr/>
        </p:nvCxnSpPr>
        <p:spPr>
          <a:xfrm>
            <a:off x="159589" y="0"/>
            <a:ext cx="25800" cy="5143500"/>
          </a:xfrm>
          <a:prstGeom prst="straightConnector1">
            <a:avLst/>
          </a:prstGeom>
          <a:noFill/>
          <a:ln w="98425" cap="flat" cmpd="sng">
            <a:solidFill>
              <a:srgbClr val="009390"/>
            </a:solidFill>
            <a:prstDash val="solid"/>
            <a:miter lim="8000"/>
            <a:headEnd type="none" w="sm" len="sm"/>
            <a:tailEnd type="none" w="sm" len="sm"/>
          </a:ln>
        </p:spPr>
      </p:cxnSp>
      <p:cxnSp>
        <p:nvCxnSpPr>
          <p:cNvPr id="55" name="Google Shape;55;p14"/>
          <p:cNvCxnSpPr/>
          <p:nvPr/>
        </p:nvCxnSpPr>
        <p:spPr>
          <a:xfrm>
            <a:off x="253264" y="0"/>
            <a:ext cx="25800" cy="5143500"/>
          </a:xfrm>
          <a:prstGeom prst="straightConnector1">
            <a:avLst/>
          </a:prstGeom>
          <a:noFill/>
          <a:ln w="69850" cap="flat" cmpd="sng">
            <a:solidFill>
              <a:srgbClr val="0070C0"/>
            </a:solidFill>
            <a:prstDash val="solid"/>
            <a:miter lim="8000"/>
            <a:headEnd type="none" w="sm" len="sm"/>
            <a:tailEnd type="none" w="sm" len="sm"/>
          </a:ln>
        </p:spPr>
      </p:cxnSp>
      <p:cxnSp>
        <p:nvCxnSpPr>
          <p:cNvPr id="56" name="Google Shape;56;p14"/>
          <p:cNvCxnSpPr/>
          <p:nvPr/>
        </p:nvCxnSpPr>
        <p:spPr>
          <a:xfrm>
            <a:off x="434596" y="0"/>
            <a:ext cx="25800" cy="5143500"/>
          </a:xfrm>
          <a:prstGeom prst="straightConnector1">
            <a:avLst/>
          </a:prstGeom>
          <a:noFill/>
          <a:ln w="174625" cap="flat" cmpd="sng">
            <a:solidFill>
              <a:srgbClr val="002060"/>
            </a:solidFill>
            <a:prstDash val="solid"/>
            <a:miter lim="8000"/>
            <a:headEnd type="none" w="sm" len="sm"/>
            <a:tailEnd type="none" w="sm" len="sm"/>
          </a:ln>
        </p:spPr>
      </p:cxnSp>
      <p:cxnSp>
        <p:nvCxnSpPr>
          <p:cNvPr id="57" name="Google Shape;57;p14"/>
          <p:cNvCxnSpPr/>
          <p:nvPr/>
        </p:nvCxnSpPr>
        <p:spPr>
          <a:xfrm>
            <a:off x="333999" y="0"/>
            <a:ext cx="25800" cy="5143500"/>
          </a:xfrm>
          <a:prstGeom prst="straightConnector1">
            <a:avLst/>
          </a:prstGeom>
          <a:noFill/>
          <a:ln w="98425" cap="flat" cmpd="sng">
            <a:solidFill>
              <a:srgbClr val="009390"/>
            </a:solidFill>
            <a:prstDash val="solid"/>
            <a:miter lim="8000"/>
            <a:headEnd type="none" w="sm" len="sm"/>
            <a:tailEnd type="none" w="sm" len="sm"/>
          </a:ln>
        </p:spPr>
      </p:cxnSp>
      <p:cxnSp>
        <p:nvCxnSpPr>
          <p:cNvPr id="58" name="Google Shape;58;p14"/>
          <p:cNvCxnSpPr/>
          <p:nvPr/>
        </p:nvCxnSpPr>
        <p:spPr>
          <a:xfrm>
            <a:off x="100730" y="-2078"/>
            <a:ext cx="25800" cy="5143500"/>
          </a:xfrm>
          <a:prstGeom prst="straightConnector1">
            <a:avLst/>
          </a:prstGeom>
          <a:noFill/>
          <a:ln w="69850" cap="flat" cmpd="sng">
            <a:solidFill>
              <a:srgbClr val="9DC3E6"/>
            </a:solidFill>
            <a:prstDash val="solid"/>
            <a:miter lim="8000"/>
            <a:headEnd type="none" w="sm" len="sm"/>
            <a:tailEnd type="none" w="sm" len="sm"/>
          </a:ln>
        </p:spPr>
      </p:cxnSp>
      <p:sp>
        <p:nvSpPr>
          <p:cNvPr id="59" name="Google Shape;59;p14"/>
          <p:cNvSpPr txBox="1">
            <a:spLocks noGrp="1"/>
          </p:cNvSpPr>
          <p:nvPr>
            <p:ph type="sldNum" idx="12"/>
          </p:nvPr>
        </p:nvSpPr>
        <p:spPr>
          <a:xfrm>
            <a:off x="6457950" y="4767263"/>
            <a:ext cx="2057400" cy="273900"/>
          </a:xfrm>
          <a:prstGeom prst="rect">
            <a:avLst/>
          </a:prstGeom>
        </p:spPr>
        <p:txBody>
          <a:bodyPr spcFirstLastPara="1" wrap="square" lIns="68575" tIns="68575" rIns="68575" bIns="68575" anchor="ctr" anchorCtr="0">
            <a:noAutofit/>
          </a:bodyPr>
          <a:lstStyle>
            <a:lvl1pPr lvl="0" rtl="0">
              <a:buClr>
                <a:srgbClr val="000000"/>
              </a:buClr>
              <a:buFont typeface="Arial"/>
              <a:buNone/>
              <a:defRPr sz="1100"/>
            </a:lvl1pPr>
            <a:lvl2pPr lvl="1" rtl="0">
              <a:buClr>
                <a:srgbClr val="000000"/>
              </a:buClr>
              <a:buFont typeface="Arial"/>
              <a:buNone/>
              <a:defRPr sz="1100"/>
            </a:lvl2pPr>
            <a:lvl3pPr lvl="2" rtl="0">
              <a:buClr>
                <a:srgbClr val="000000"/>
              </a:buClr>
              <a:buFont typeface="Arial"/>
              <a:buNone/>
              <a:defRPr sz="1100"/>
            </a:lvl3pPr>
            <a:lvl4pPr lvl="3" rtl="0">
              <a:buClr>
                <a:srgbClr val="000000"/>
              </a:buClr>
              <a:buFont typeface="Arial"/>
              <a:buNone/>
              <a:defRPr sz="1100"/>
            </a:lvl4pPr>
            <a:lvl5pPr lvl="4" rtl="0">
              <a:buClr>
                <a:srgbClr val="000000"/>
              </a:buClr>
              <a:buFont typeface="Arial"/>
              <a:buNone/>
              <a:defRPr sz="1100"/>
            </a:lvl5pPr>
            <a:lvl6pPr lvl="5" rtl="0">
              <a:buClr>
                <a:srgbClr val="000000"/>
              </a:buClr>
              <a:buFont typeface="Arial"/>
              <a:buNone/>
              <a:defRPr sz="1100"/>
            </a:lvl6pPr>
            <a:lvl7pPr lvl="6" rtl="0">
              <a:buClr>
                <a:srgbClr val="000000"/>
              </a:buClr>
              <a:buFont typeface="Arial"/>
              <a:buNone/>
              <a:defRPr sz="1100"/>
            </a:lvl7pPr>
            <a:lvl8pPr lvl="7" rtl="0">
              <a:buClr>
                <a:srgbClr val="000000"/>
              </a:buClr>
              <a:buFont typeface="Arial"/>
              <a:buNone/>
              <a:defRPr sz="1100"/>
            </a:lvl8pPr>
            <a:lvl9pPr lvl="8" rtl="0">
              <a:buClr>
                <a:srgbClr val="000000"/>
              </a:buClr>
              <a:buFont typeface="Arial"/>
              <a:buNone/>
              <a:defRPr sz="1100"/>
            </a:lvl9pPr>
          </a:lstStyle>
          <a:p>
            <a:pPr marL="0" lvl="0" indent="0" algn="r" rtl="0">
              <a:spcBef>
                <a:spcPts val="0"/>
              </a:spcBef>
              <a:spcAft>
                <a:spcPts val="0"/>
              </a:spcAft>
              <a:buNone/>
            </a:pPr>
            <a:fld id="{00000000-1234-1234-1234-123412341234}" type="slidenum">
              <a:rPr lang="en"/>
              <a:t>‹#›</a:t>
            </a:fld>
            <a:endParaRPr/>
          </a:p>
        </p:txBody>
      </p:sp>
      <p:pic>
        <p:nvPicPr>
          <p:cNvPr id="60" name="Google Shape;60;p14" descr="PESB-Logo.jpg"/>
          <p:cNvPicPr preferRelativeResize="0"/>
          <p:nvPr/>
        </p:nvPicPr>
        <p:blipFill>
          <a:blip r:embed="rId2">
            <a:alphaModFix/>
          </a:blip>
          <a:stretch>
            <a:fillRect/>
          </a:stretch>
        </p:blipFill>
        <p:spPr>
          <a:xfrm>
            <a:off x="7116787" y="4230430"/>
            <a:ext cx="1926680" cy="678191"/>
          </a:xfrm>
          <a:prstGeom prst="rect">
            <a:avLst/>
          </a:prstGeom>
          <a:noFill/>
          <a:ln>
            <a:noFill/>
          </a:ln>
        </p:spPr>
      </p:pic>
      <p:sp>
        <p:nvSpPr>
          <p:cNvPr id="61" name="Google Shape;61;p14"/>
          <p:cNvSpPr txBox="1">
            <a:spLocks noGrp="1"/>
          </p:cNvSpPr>
          <p:nvPr>
            <p:ph type="title"/>
          </p:nvPr>
        </p:nvSpPr>
        <p:spPr>
          <a:xfrm>
            <a:off x="766050" y="376181"/>
            <a:ext cx="6860400" cy="615600"/>
          </a:xfrm>
          <a:prstGeom prst="rect">
            <a:avLst/>
          </a:prstGeom>
        </p:spPr>
        <p:txBody>
          <a:bodyPr spcFirstLastPara="1" wrap="square" lIns="68575" tIns="68575" rIns="68575" bIns="68575" anchor="t" anchorCtr="0">
            <a:noAutofit/>
          </a:bodyPr>
          <a:lstStyle>
            <a:lvl1pPr lvl="0" rtl="0">
              <a:spcBef>
                <a:spcPts val="0"/>
              </a:spcBef>
              <a:spcAft>
                <a:spcPts val="0"/>
              </a:spcAft>
              <a:buNone/>
              <a:defRPr sz="1100">
                <a:solidFill>
                  <a:srgbClr val="16387B"/>
                </a:solidFill>
              </a:defRPr>
            </a:lvl1pPr>
            <a:lvl2pPr lvl="1" rtl="0">
              <a:spcBef>
                <a:spcPts val="0"/>
              </a:spcBef>
              <a:spcAft>
                <a:spcPts val="0"/>
              </a:spcAft>
              <a:buNone/>
              <a:defRPr sz="1100"/>
            </a:lvl2pPr>
            <a:lvl3pPr lvl="2" rtl="0">
              <a:spcBef>
                <a:spcPts val="0"/>
              </a:spcBef>
              <a:spcAft>
                <a:spcPts val="0"/>
              </a:spcAft>
              <a:buNone/>
              <a:defRPr sz="1100"/>
            </a:lvl3pPr>
            <a:lvl4pPr lvl="3" rtl="0">
              <a:spcBef>
                <a:spcPts val="0"/>
              </a:spcBef>
              <a:spcAft>
                <a:spcPts val="0"/>
              </a:spcAft>
              <a:buNone/>
              <a:defRPr sz="1100"/>
            </a:lvl4pPr>
            <a:lvl5pPr lvl="4" rtl="0">
              <a:spcBef>
                <a:spcPts val="0"/>
              </a:spcBef>
              <a:spcAft>
                <a:spcPts val="0"/>
              </a:spcAft>
              <a:buNone/>
              <a:defRPr sz="1100"/>
            </a:lvl5pPr>
            <a:lvl6pPr lvl="5" rtl="0">
              <a:spcBef>
                <a:spcPts val="0"/>
              </a:spcBef>
              <a:spcAft>
                <a:spcPts val="0"/>
              </a:spcAft>
              <a:buNone/>
              <a:defRPr sz="1100"/>
            </a:lvl6pPr>
            <a:lvl7pPr lvl="6" rtl="0">
              <a:spcBef>
                <a:spcPts val="0"/>
              </a:spcBef>
              <a:spcAft>
                <a:spcPts val="0"/>
              </a:spcAft>
              <a:buNone/>
              <a:defRPr sz="1100"/>
            </a:lvl7pPr>
            <a:lvl8pPr lvl="7" rtl="0">
              <a:spcBef>
                <a:spcPts val="0"/>
              </a:spcBef>
              <a:spcAft>
                <a:spcPts val="0"/>
              </a:spcAft>
              <a:buNone/>
              <a:defRPr sz="1100"/>
            </a:lvl8pPr>
            <a:lvl9pPr lvl="8" rtl="0">
              <a:spcBef>
                <a:spcPts val="0"/>
              </a:spcBef>
              <a:spcAft>
                <a:spcPts val="0"/>
              </a:spcAft>
              <a:buNone/>
              <a:defRPr sz="1100"/>
            </a:lvl9pPr>
          </a:lstStyle>
          <a:p>
            <a:endParaRPr/>
          </a:p>
        </p:txBody>
      </p:sp>
      <p:sp>
        <p:nvSpPr>
          <p:cNvPr id="62" name="Google Shape;62;p14"/>
          <p:cNvSpPr txBox="1">
            <a:spLocks noGrp="1"/>
          </p:cNvSpPr>
          <p:nvPr>
            <p:ph type="body" idx="1"/>
          </p:nvPr>
        </p:nvSpPr>
        <p:spPr>
          <a:xfrm>
            <a:off x="766050" y="1196963"/>
            <a:ext cx="6942300" cy="3002700"/>
          </a:xfrm>
          <a:prstGeom prst="rect">
            <a:avLst/>
          </a:prstGeom>
        </p:spPr>
        <p:txBody>
          <a:bodyPr spcFirstLastPara="1" wrap="square" lIns="68575" tIns="68575" rIns="68575" bIns="68575" anchor="t" anchorCtr="0">
            <a:noAutofit/>
          </a:bodyPr>
          <a:lstStyle>
            <a:lvl1pPr marL="457200" lvl="0" indent="-298450" rtl="0">
              <a:spcBef>
                <a:spcPts val="0"/>
              </a:spcBef>
              <a:spcAft>
                <a:spcPts val="0"/>
              </a:spcAft>
              <a:buSzPts val="1100"/>
              <a:buChar char="●"/>
              <a:defRPr sz="1100"/>
            </a:lvl1pPr>
            <a:lvl2pPr marL="914400" lvl="1" indent="-298450" rtl="0">
              <a:spcBef>
                <a:spcPts val="1600"/>
              </a:spcBef>
              <a:spcAft>
                <a:spcPts val="0"/>
              </a:spcAft>
              <a:buSzPts val="1100"/>
              <a:buChar char="○"/>
              <a:defRPr sz="1100"/>
            </a:lvl2pPr>
            <a:lvl3pPr marL="1371600" lvl="2" indent="-298450" rtl="0">
              <a:spcBef>
                <a:spcPts val="1600"/>
              </a:spcBef>
              <a:spcAft>
                <a:spcPts val="0"/>
              </a:spcAft>
              <a:buSzPts val="1100"/>
              <a:buChar char="■"/>
              <a:defRPr sz="1100"/>
            </a:lvl3pPr>
            <a:lvl4pPr marL="1828800" lvl="3" indent="-298450" rtl="0">
              <a:spcBef>
                <a:spcPts val="1600"/>
              </a:spcBef>
              <a:spcAft>
                <a:spcPts val="0"/>
              </a:spcAft>
              <a:buSzPts val="1100"/>
              <a:buChar char="●"/>
              <a:defRPr sz="1100"/>
            </a:lvl4pPr>
            <a:lvl5pPr marL="2286000" lvl="4" indent="-298450" rtl="0">
              <a:spcBef>
                <a:spcPts val="1600"/>
              </a:spcBef>
              <a:spcAft>
                <a:spcPts val="0"/>
              </a:spcAft>
              <a:buSzPts val="1100"/>
              <a:buChar char="○"/>
              <a:defRPr sz="1100"/>
            </a:lvl5pPr>
            <a:lvl6pPr marL="2743200" lvl="5" indent="-298450" rtl="0">
              <a:spcBef>
                <a:spcPts val="1600"/>
              </a:spcBef>
              <a:spcAft>
                <a:spcPts val="0"/>
              </a:spcAft>
              <a:buSzPts val="1100"/>
              <a:buChar char="■"/>
              <a:defRPr sz="1100"/>
            </a:lvl6pPr>
            <a:lvl7pPr marL="3200400" lvl="6" indent="-298450" rtl="0">
              <a:spcBef>
                <a:spcPts val="1600"/>
              </a:spcBef>
              <a:spcAft>
                <a:spcPts val="0"/>
              </a:spcAft>
              <a:buSzPts val="1100"/>
              <a:buChar char="●"/>
              <a:defRPr sz="1100"/>
            </a:lvl7pPr>
            <a:lvl8pPr marL="3657600" lvl="7" indent="-298450" rtl="0">
              <a:spcBef>
                <a:spcPts val="1600"/>
              </a:spcBef>
              <a:spcAft>
                <a:spcPts val="0"/>
              </a:spcAft>
              <a:buSzPts val="1100"/>
              <a:buChar char="○"/>
              <a:defRPr sz="1100"/>
            </a:lvl8pPr>
            <a:lvl9pPr marL="4114800" lvl="8" indent="-298450" rtl="0">
              <a:spcBef>
                <a:spcPts val="1600"/>
              </a:spcBef>
              <a:spcAft>
                <a:spcPts val="1600"/>
              </a:spcAft>
              <a:buSzPts val="1100"/>
              <a:buChar char="■"/>
              <a:defRPr sz="11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blipFill>
          <a:blip r:embed="rId2">
            <a:alphaModFix/>
          </a:blip>
          <a:stretch>
            <a:fillRect/>
          </a:stretch>
        </a:blipFill>
        <a:effectLst/>
      </p:bgPr>
    </p:bg>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1497650" y="2150850"/>
            <a:ext cx="73347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bg>
      <p:bgPr>
        <a:blipFill>
          <a:blip r:embed="rId2">
            <a:alphaModFix/>
          </a:blip>
          <a:stretch>
            <a:fillRect/>
          </a:stretch>
        </a:blipFill>
        <a:effectLst/>
      </p:bgPr>
    </p:bg>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1497650" y="445025"/>
            <a:ext cx="73347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1497650" y="1152475"/>
            <a:ext cx="73347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bg>
      <p:bgPr>
        <a:blipFill>
          <a:blip r:embed="rId2">
            <a:alphaModFix/>
          </a:blip>
          <a:stretch>
            <a:fillRect/>
          </a:stretch>
        </a:blipFill>
        <a:effectLst/>
      </p:bgPr>
    </p:bg>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1512700" y="445025"/>
            <a:ext cx="73197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1512700" y="1152475"/>
            <a:ext cx="34362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bg>
      <p:bgPr>
        <a:blipFill>
          <a:blip r:embed="rId2">
            <a:alphaModFix/>
          </a:blip>
          <a:stretch>
            <a:fillRect/>
          </a:stretch>
        </a:blipFill>
        <a:effectLst/>
      </p:bgPr>
    </p:bg>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1490125" y="445025"/>
            <a:ext cx="73422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bg>
      <p:bgPr>
        <a:blipFill>
          <a:blip r:embed="rId2">
            <a:alphaModFix/>
          </a:blip>
          <a:stretch>
            <a:fillRect/>
          </a:stretch>
        </a:blipFill>
        <a:effectLst/>
      </p:bgPr>
    </p:bg>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1454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1454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blipFill>
          <a:blip r:embed="rId2">
            <a:alphaModFix/>
          </a:blip>
          <a:stretch>
            <a:fillRect/>
          </a:stretch>
        </a:blipFill>
        <a:effectLst/>
      </p:bgPr>
    </p:bg>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14808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bg>
      <p:bgPr>
        <a:blipFill>
          <a:blip r:embed="rId2">
            <a:alphaModFix/>
          </a:blip>
          <a:stretch>
            <a:fillRect/>
          </a:stretch>
        </a:blipFill>
        <a:effectLst/>
      </p:bgPr>
    </p:bg>
    <p:spTree>
      <p:nvGrpSpPr>
        <p:cNvPr id="1" name="Shape 35"/>
        <p:cNvGrpSpPr/>
        <p:nvPr/>
      </p:nvGrpSpPr>
      <p:grpSpPr>
        <a:xfrm>
          <a:off x="0" y="0"/>
          <a:ext cx="0" cy="0"/>
          <a:chOff x="0" y="0"/>
          <a:chExt cx="0" cy="0"/>
        </a:xfrm>
      </p:grpSpPr>
      <p:sp>
        <p:nvSpPr>
          <p:cNvPr id="36" name="Google Shape;36;p9"/>
          <p:cNvSpPr/>
          <p:nvPr/>
        </p:nvSpPr>
        <p:spPr>
          <a:xfrm>
            <a:off x="5034850" y="-125"/>
            <a:ext cx="41094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1429925" y="1233175"/>
            <a:ext cx="32511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1429925" y="2803075"/>
            <a:ext cx="32511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5365147" y="724075"/>
            <a:ext cx="34485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bg>
      <p:bgPr>
        <a:blipFill>
          <a:blip r:embed="rId2">
            <a:alphaModFix/>
          </a:blip>
          <a:stretch>
            <a:fillRect/>
          </a:stretch>
        </a:blipFill>
        <a:effectLst/>
      </p:bgPr>
    </p:bg>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1454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rgbClr val="16387B"/>
              </a:buClr>
              <a:buSzPts val="2800"/>
              <a:buFont typeface="Calibri"/>
              <a:buNone/>
              <a:defRPr sz="2800">
                <a:solidFill>
                  <a:srgbClr val="16387B"/>
                </a:solidFill>
                <a:latin typeface="Calibri"/>
                <a:ea typeface="Calibri"/>
                <a:cs typeface="Calibri"/>
                <a:sym typeface="Calibri"/>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1"/>
              </a:buClr>
              <a:buSzPts val="1800"/>
              <a:buChar char="●"/>
              <a:defRPr sz="1800">
                <a:solidFill>
                  <a:schemeClr val="dk1"/>
                </a:solidFill>
              </a:defRPr>
            </a:lvl1pPr>
            <a:lvl2pPr marL="914400" lvl="1" indent="-317500">
              <a:lnSpc>
                <a:spcPct val="115000"/>
              </a:lnSpc>
              <a:spcBef>
                <a:spcPts val="1600"/>
              </a:spcBef>
              <a:spcAft>
                <a:spcPts val="0"/>
              </a:spcAft>
              <a:buClr>
                <a:schemeClr val="dk1"/>
              </a:buClr>
              <a:buSzPts val="1400"/>
              <a:buChar char="○"/>
              <a:defRPr>
                <a:solidFill>
                  <a:schemeClr val="dk1"/>
                </a:solidFill>
              </a:defRPr>
            </a:lvl2pPr>
            <a:lvl3pPr marL="1371600" lvl="2" indent="-317500">
              <a:lnSpc>
                <a:spcPct val="115000"/>
              </a:lnSpc>
              <a:spcBef>
                <a:spcPts val="1600"/>
              </a:spcBef>
              <a:spcAft>
                <a:spcPts val="0"/>
              </a:spcAft>
              <a:buClr>
                <a:schemeClr val="dk1"/>
              </a:buClr>
              <a:buSzPts val="1400"/>
              <a:buChar char="■"/>
              <a:defRPr>
                <a:solidFill>
                  <a:schemeClr val="dk1"/>
                </a:solidFill>
              </a:defRPr>
            </a:lvl3pPr>
            <a:lvl4pPr marL="1828800" lvl="3" indent="-317500">
              <a:lnSpc>
                <a:spcPct val="115000"/>
              </a:lnSpc>
              <a:spcBef>
                <a:spcPts val="1600"/>
              </a:spcBef>
              <a:spcAft>
                <a:spcPts val="0"/>
              </a:spcAft>
              <a:buClr>
                <a:schemeClr val="dk1"/>
              </a:buClr>
              <a:buSzPts val="1400"/>
              <a:buChar char="●"/>
              <a:defRPr>
                <a:solidFill>
                  <a:schemeClr val="dk1"/>
                </a:solidFill>
              </a:defRPr>
            </a:lvl4pPr>
            <a:lvl5pPr marL="2286000" lvl="4" indent="-317500">
              <a:lnSpc>
                <a:spcPct val="115000"/>
              </a:lnSpc>
              <a:spcBef>
                <a:spcPts val="1600"/>
              </a:spcBef>
              <a:spcAft>
                <a:spcPts val="0"/>
              </a:spcAft>
              <a:buClr>
                <a:schemeClr val="dk1"/>
              </a:buClr>
              <a:buSzPts val="1400"/>
              <a:buChar char="○"/>
              <a:defRPr>
                <a:solidFill>
                  <a:schemeClr val="dk1"/>
                </a:solidFill>
              </a:defRPr>
            </a:lvl5pPr>
            <a:lvl6pPr marL="2743200" lvl="5" indent="-317500">
              <a:lnSpc>
                <a:spcPct val="115000"/>
              </a:lnSpc>
              <a:spcBef>
                <a:spcPts val="1600"/>
              </a:spcBef>
              <a:spcAft>
                <a:spcPts val="0"/>
              </a:spcAft>
              <a:buClr>
                <a:schemeClr val="dk1"/>
              </a:buClr>
              <a:buSzPts val="1400"/>
              <a:buChar char="■"/>
              <a:defRPr>
                <a:solidFill>
                  <a:schemeClr val="dk1"/>
                </a:solidFill>
              </a:defRPr>
            </a:lvl6pPr>
            <a:lvl7pPr marL="3200400" lvl="6" indent="-317500">
              <a:lnSpc>
                <a:spcPct val="115000"/>
              </a:lnSpc>
              <a:spcBef>
                <a:spcPts val="1600"/>
              </a:spcBef>
              <a:spcAft>
                <a:spcPts val="0"/>
              </a:spcAft>
              <a:buClr>
                <a:schemeClr val="dk1"/>
              </a:buClr>
              <a:buSzPts val="1400"/>
              <a:buChar char="●"/>
              <a:defRPr>
                <a:solidFill>
                  <a:schemeClr val="dk1"/>
                </a:solidFill>
              </a:defRPr>
            </a:lvl7pPr>
            <a:lvl8pPr marL="3657600" lvl="7" indent="-317500">
              <a:lnSpc>
                <a:spcPct val="115000"/>
              </a:lnSpc>
              <a:spcBef>
                <a:spcPts val="1600"/>
              </a:spcBef>
              <a:spcAft>
                <a:spcPts val="0"/>
              </a:spcAft>
              <a:buClr>
                <a:schemeClr val="dk1"/>
              </a:buClr>
              <a:buSzPts val="1400"/>
              <a:buChar char="○"/>
              <a:defRPr>
                <a:solidFill>
                  <a:schemeClr val="dk1"/>
                </a:solidFill>
              </a:defRPr>
            </a:lvl8pPr>
            <a:lvl9pPr marL="4114800" lvl="8" indent="-317500">
              <a:lnSpc>
                <a:spcPct val="115000"/>
              </a:lnSpc>
              <a:spcBef>
                <a:spcPts val="1600"/>
              </a:spcBef>
              <a:spcAft>
                <a:spcPts val="1600"/>
              </a:spcAft>
              <a:buClr>
                <a:schemeClr val="dk1"/>
              </a:buClr>
              <a:buSzPts val="1400"/>
              <a:buChar char="■"/>
              <a:defRPr>
                <a:solidFill>
                  <a:schemeClr val="dk1"/>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docs.google.com/document/d/1OpeGEEfHfbmaVrrrCcpkvBv5wydzyfHT2bNWEvm75ZU/edit#heading=h.erl52k66yj07"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hyperlink" Target="https://www.k12.wa.us/student-success/health-safety/mental-social-behavioral-health/social-and-emotional-learning-sel/sel-online-education-module" TargetMode="External"/><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https://www.k12.wa.us/student-success/health-safety/mental-social-behavioral-health/social-and-emotional-learning-sel/sel-online-education-module" TargetMode="External"/><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https://www.k12.wa.us/policy-funding/ospi-reports-legislature" TargetMode="External"/><Relationship Id="rId2" Type="http://schemas.openxmlformats.org/officeDocument/2006/relationships/notesSlide" Target="../notesSlides/notesSlide22.xml"/><Relationship Id="rId1" Type="http://schemas.openxmlformats.org/officeDocument/2006/relationships/slideLayout" Target="../slideLayouts/slideLayout3.xml"/><Relationship Id="rId4" Type="http://schemas.openxmlformats.org/officeDocument/2006/relationships/hyperlink" Target="https://www.k12.wa.us/sites/default/files/public/studentsupport/sel/pubdocs/Appendix%20D%20Standards,%20Benchmarks%20Indicators.pdf"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hyperlink" Target="https://www.pesb.wa.gov/wp-content/uploads/PGP-template-for-EPP-completion_2019.docx" TargetMode="External"/><Relationship Id="rId2" Type="http://schemas.openxmlformats.org/officeDocument/2006/relationships/notesSlide" Target="../notesSlides/notesSlide25.xml"/><Relationship Id="rId1" Type="http://schemas.openxmlformats.org/officeDocument/2006/relationships/slideLayout" Target="../slideLayouts/slideLayout3.xml"/><Relationship Id="rId4" Type="http://schemas.openxmlformats.org/officeDocument/2006/relationships/hyperlink" Target="https://www.pesb.wa.gov/wp-content/uploads/PGP-template-for-certificate-renewal_2019-1.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mailto:Leiani.Sherwin@k12.wa.us" TargetMode="External"/><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drive.google.com/drive/u/0/folders/17lgkKwTsiWa3IumHWNp2rFQBLw19uLHT" TargetMode="External"/><Relationship Id="rId2" Type="http://schemas.openxmlformats.org/officeDocument/2006/relationships/notesSlide" Target="../notesSlides/notesSlide28.xml"/><Relationship Id="rId1" Type="http://schemas.openxmlformats.org/officeDocument/2006/relationships/slideLayout" Target="../slideLayouts/slideLayout3.xml"/><Relationship Id="rId4" Type="http://schemas.openxmlformats.org/officeDocument/2006/relationships/hyperlink" Target="https://drive.google.com/drive/u/0/folders/1ZhxARl6vaOuLx_nqZ8EI3ovFOkFgsPWM"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drive.google.com/file/d/16wttK0LWGPsB40jm2x4BcdbeTNjm--F6/view?usp=sharing" TargetMode="External"/><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hyperlink" Target="https://www.pesb.wa.gov/preparation-programs/assessments/basic-skills-assessment-west-b/west-b-exemptions/" TargetMode="External"/><Relationship Id="rId2" Type="http://schemas.openxmlformats.org/officeDocument/2006/relationships/notesSlide" Target="../notesSlides/notesSlide31.xml"/><Relationship Id="rId1" Type="http://schemas.openxmlformats.org/officeDocument/2006/relationships/slideLayout" Target="../slideLayouts/slideLayout3.xml"/><Relationship Id="rId5" Type="http://schemas.openxmlformats.org/officeDocument/2006/relationships/hyperlink" Target="http://apps.leg.wa.gov/wac/default.aspx?cite=181-01-0025" TargetMode="External"/><Relationship Id="rId4" Type="http://schemas.openxmlformats.org/officeDocument/2006/relationships/hyperlink" Target="http://app.leg.wa.gov/RCW/default.aspx?cite=28A.410.220"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www.pesb.wa.gov/preparation-programs/assessments/basic-skills-assessment-west-b/west-b-exemptions/" TargetMode="External"/><Relationship Id="rId2" Type="http://schemas.openxmlformats.org/officeDocument/2006/relationships/notesSlide" Target="../notesSlides/notesSlide33.xml"/><Relationship Id="rId1" Type="http://schemas.openxmlformats.org/officeDocument/2006/relationships/slideLayout" Target="../slideLayouts/slideLayout3.xml"/><Relationship Id="rId6" Type="http://schemas.openxmlformats.org/officeDocument/2006/relationships/hyperlink" Target="https://drive.google.com/file/d/1B4vMgqsgnm6slZQNXiMywx8WiQ1wLEE0/view?usp=sharing" TargetMode="External"/><Relationship Id="rId5" Type="http://schemas.openxmlformats.org/officeDocument/2006/relationships/hyperlink" Target="https://drive.google.com/file/d/1mgT_MercKXIzGWGccWFghj7qvZ-TaUWJ/view?usp=sharing" TargetMode="External"/><Relationship Id="rId4" Type="http://schemas.openxmlformats.org/officeDocument/2006/relationships/hyperlink" Target="http://app.leg.wa.gov/RCW/default.aspx?cite=28A.410.220"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1.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1.xml"/><Relationship Id="rId4" Type="http://schemas.openxmlformats.org/officeDocument/2006/relationships/image" Target="../media/image7.jpg"/></Relationships>
</file>

<file path=ppt/slides/_rels/slide7.xml.rels><?xml version="1.0" encoding="UTF-8" standalone="yes"?>
<Relationships xmlns="http://schemas.openxmlformats.org/package/2006/relationships"><Relationship Id="rId3" Type="http://schemas.openxmlformats.org/officeDocument/2006/relationships/hyperlink" Target="https://www.pesb.wa.gov/workforce/developing-current-educators/endorsements/" TargetMode="External"/><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5"/>
          <p:cNvSpPr txBox="1">
            <a:spLocks noGrp="1"/>
          </p:cNvSpPr>
          <p:nvPr>
            <p:ph type="ctrTitle"/>
          </p:nvPr>
        </p:nvSpPr>
        <p:spPr>
          <a:xfrm>
            <a:off x="1520225" y="744575"/>
            <a:ext cx="73122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WACTE Certification Officers Sub-group</a:t>
            </a:r>
            <a:endParaRPr/>
          </a:p>
        </p:txBody>
      </p:sp>
      <p:sp>
        <p:nvSpPr>
          <p:cNvPr id="68" name="Google Shape;68;p15"/>
          <p:cNvSpPr txBox="1">
            <a:spLocks noGrp="1"/>
          </p:cNvSpPr>
          <p:nvPr>
            <p:ph type="subTitle" idx="1"/>
          </p:nvPr>
        </p:nvSpPr>
        <p:spPr>
          <a:xfrm>
            <a:off x="1520100" y="2834125"/>
            <a:ext cx="7312200" cy="1358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Update from the Professional Educator Standards Board</a:t>
            </a:r>
            <a:endParaRPr/>
          </a:p>
        </p:txBody>
      </p:sp>
      <p:sp>
        <p:nvSpPr>
          <p:cNvPr id="69" name="Google Shape;69;p15"/>
          <p:cNvSpPr txBox="1"/>
          <p:nvPr/>
        </p:nvSpPr>
        <p:spPr>
          <a:xfrm>
            <a:off x="1547300" y="3978975"/>
            <a:ext cx="7319700" cy="9738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000">
                <a:solidFill>
                  <a:schemeClr val="dk1"/>
                </a:solidFill>
                <a:latin typeface="Calibri"/>
                <a:ea typeface="Calibri"/>
                <a:cs typeface="Calibri"/>
                <a:sym typeface="Calibri"/>
              </a:rPr>
              <a:t>Maren Johnson, Jisu Ryu, Leiani Sherwin    </a:t>
            </a:r>
            <a:br>
              <a:rPr lang="en" sz="2000">
                <a:solidFill>
                  <a:schemeClr val="dk1"/>
                </a:solidFill>
                <a:latin typeface="Calibri"/>
                <a:ea typeface="Calibri"/>
                <a:cs typeface="Calibri"/>
                <a:sym typeface="Calibri"/>
              </a:rPr>
            </a:br>
            <a:r>
              <a:rPr lang="en" sz="2000">
                <a:solidFill>
                  <a:schemeClr val="dk1"/>
                </a:solidFill>
                <a:latin typeface="Calibri"/>
                <a:ea typeface="Calibri"/>
                <a:cs typeface="Calibri"/>
                <a:sym typeface="Calibri"/>
              </a:rPr>
              <a:t>Red Lion Hotel SeaTac, WA   10/23/19</a:t>
            </a:r>
            <a:endParaRPr sz="2000">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24"/>
          <p:cNvSpPr txBox="1">
            <a:spLocks noGrp="1"/>
          </p:cNvSpPr>
          <p:nvPr>
            <p:ph type="title"/>
          </p:nvPr>
        </p:nvSpPr>
        <p:spPr>
          <a:xfrm>
            <a:off x="1345250" y="216425"/>
            <a:ext cx="7334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3200" b="1"/>
              <a:t>Program requirements</a:t>
            </a:r>
            <a:endParaRPr sz="3200" b="1"/>
          </a:p>
          <a:p>
            <a:pPr marL="0" lvl="0" indent="0" algn="l" rtl="0">
              <a:spcBef>
                <a:spcPts val="0"/>
              </a:spcBef>
              <a:spcAft>
                <a:spcPts val="0"/>
              </a:spcAft>
              <a:buNone/>
            </a:pPr>
            <a:endParaRPr/>
          </a:p>
        </p:txBody>
      </p:sp>
      <p:sp>
        <p:nvSpPr>
          <p:cNvPr id="134" name="Google Shape;134;p24"/>
          <p:cNvSpPr txBox="1">
            <a:spLocks noGrp="1"/>
          </p:cNvSpPr>
          <p:nvPr>
            <p:ph type="body" idx="1"/>
          </p:nvPr>
        </p:nvSpPr>
        <p:spPr>
          <a:xfrm>
            <a:off x="1345250" y="923875"/>
            <a:ext cx="73347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500"/>
              <a:t>Programs may choose to set their own completion requirements above state requirements. </a:t>
            </a:r>
            <a:endParaRPr sz="2500"/>
          </a:p>
          <a:p>
            <a:pPr marL="457200" lvl="0" indent="-381000" algn="l" rtl="0">
              <a:spcBef>
                <a:spcPts val="1600"/>
              </a:spcBef>
              <a:spcAft>
                <a:spcPts val="0"/>
              </a:spcAft>
              <a:buSzPts val="2400"/>
              <a:buChar char="●"/>
            </a:pPr>
            <a:r>
              <a:rPr lang="en" sz="2100"/>
              <a:t>For example, a program may pair special education with elementary education as a program completion requirement.</a:t>
            </a:r>
            <a:r>
              <a:rPr lang="en" sz="2500"/>
              <a:t> </a:t>
            </a:r>
            <a:endParaRPr sz="2500"/>
          </a:p>
          <a:p>
            <a:pPr marL="0" lvl="0" indent="0" algn="l" rtl="0">
              <a:spcBef>
                <a:spcPts val="1600"/>
              </a:spcBef>
              <a:spcAft>
                <a:spcPts val="1600"/>
              </a:spcAft>
              <a:buNone/>
            </a:pPr>
            <a:r>
              <a:rPr lang="en" sz="2500"/>
              <a:t>Programs who set such requirements must communicate them to applicants and candidates.</a:t>
            </a:r>
            <a:endParaRPr sz="1900"/>
          </a:p>
        </p:txBody>
      </p:sp>
      <p:sp>
        <p:nvSpPr>
          <p:cNvPr id="135" name="Google Shape;135;p2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25"/>
          <p:cNvSpPr txBox="1">
            <a:spLocks noGrp="1"/>
          </p:cNvSpPr>
          <p:nvPr>
            <p:ph type="title"/>
          </p:nvPr>
        </p:nvSpPr>
        <p:spPr>
          <a:xfrm>
            <a:off x="1497650" y="579775"/>
            <a:ext cx="7334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t>Timeline for in-state program completers</a:t>
            </a:r>
            <a:endParaRPr b="1"/>
          </a:p>
        </p:txBody>
      </p:sp>
      <p:sp>
        <p:nvSpPr>
          <p:cNvPr id="141" name="Google Shape;141;p25"/>
          <p:cNvSpPr txBox="1">
            <a:spLocks noGrp="1"/>
          </p:cNvSpPr>
          <p:nvPr>
            <p:ph type="body" idx="1"/>
          </p:nvPr>
        </p:nvSpPr>
        <p:spPr>
          <a:xfrm>
            <a:off x="1497650" y="1152475"/>
            <a:ext cx="7334700" cy="3591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b="1"/>
              <a:t>On or after September 1, 2019:</a:t>
            </a:r>
            <a:endParaRPr sz="2200"/>
          </a:p>
          <a:p>
            <a:pPr marL="0" lvl="0" indent="0" algn="l" rtl="0">
              <a:spcBef>
                <a:spcPts val="1000"/>
              </a:spcBef>
              <a:spcAft>
                <a:spcPts val="0"/>
              </a:spcAft>
              <a:buNone/>
            </a:pPr>
            <a:r>
              <a:rPr lang="en" sz="2200"/>
              <a:t>All candidates who </a:t>
            </a:r>
            <a:r>
              <a:rPr lang="en" sz="2200" b="1"/>
              <a:t>complete programs on or after 9/1/19</a:t>
            </a:r>
            <a:r>
              <a:rPr lang="en" sz="2200"/>
              <a:t> are required to meet the dual endorsement requirement.</a:t>
            </a:r>
            <a:endParaRPr sz="2200"/>
          </a:p>
          <a:p>
            <a:pPr marL="0" lvl="0" indent="0" algn="l" rtl="0">
              <a:spcBef>
                <a:spcPts val="1600"/>
              </a:spcBef>
              <a:spcAft>
                <a:spcPts val="0"/>
              </a:spcAft>
              <a:buNone/>
            </a:pPr>
            <a:r>
              <a:rPr lang="en" sz="2200"/>
              <a:t>All </a:t>
            </a:r>
            <a:r>
              <a:rPr lang="en" sz="2200" b="1"/>
              <a:t>applications received</a:t>
            </a:r>
            <a:r>
              <a:rPr lang="en" sz="2200"/>
              <a:t> by the OSPI certification office </a:t>
            </a:r>
            <a:r>
              <a:rPr lang="en" sz="2200" b="1"/>
              <a:t>after 12/31/19</a:t>
            </a:r>
            <a:r>
              <a:rPr lang="en" sz="2200"/>
              <a:t> will be required to meet the dual endorsement requirement, regardless of date of program completion.</a:t>
            </a:r>
            <a:endParaRPr sz="2200" b="1"/>
          </a:p>
          <a:p>
            <a:pPr marL="0" lvl="0" indent="0" algn="l" rtl="0">
              <a:spcBef>
                <a:spcPts val="1600"/>
              </a:spcBef>
              <a:spcAft>
                <a:spcPts val="1600"/>
              </a:spcAft>
              <a:buNone/>
            </a:pPr>
            <a:endParaRPr/>
          </a:p>
        </p:txBody>
      </p:sp>
      <p:sp>
        <p:nvSpPr>
          <p:cNvPr id="142" name="Google Shape;142;p2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6"/>
          <p:cNvSpPr txBox="1">
            <a:spLocks noGrp="1"/>
          </p:cNvSpPr>
          <p:nvPr>
            <p:ph type="body" idx="1"/>
          </p:nvPr>
        </p:nvSpPr>
        <p:spPr>
          <a:xfrm>
            <a:off x="1504725" y="1249175"/>
            <a:ext cx="7334700" cy="36579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sz="3600"/>
          </a:p>
          <a:p>
            <a:pPr marL="0" lvl="0" indent="0" algn="ctr" rtl="0">
              <a:spcBef>
                <a:spcPts val="1600"/>
              </a:spcBef>
              <a:spcAft>
                <a:spcPts val="0"/>
              </a:spcAft>
              <a:buNone/>
            </a:pPr>
            <a:r>
              <a:rPr lang="en" sz="3600"/>
              <a:t>Questions?</a:t>
            </a:r>
            <a:endParaRPr sz="3600"/>
          </a:p>
          <a:p>
            <a:pPr marL="0" lvl="0" indent="0" algn="l" rtl="0">
              <a:spcBef>
                <a:spcPts val="1600"/>
              </a:spcBef>
              <a:spcAft>
                <a:spcPts val="0"/>
              </a:spcAft>
              <a:buNone/>
            </a:pPr>
            <a:endParaRPr sz="3600"/>
          </a:p>
          <a:p>
            <a:pPr marL="0" lvl="0" indent="0" algn="l" rtl="0">
              <a:spcBef>
                <a:spcPts val="1600"/>
              </a:spcBef>
              <a:spcAft>
                <a:spcPts val="0"/>
              </a:spcAft>
              <a:buClr>
                <a:schemeClr val="dk1"/>
              </a:buClr>
              <a:buSzPts val="1100"/>
              <a:buFont typeface="Arial"/>
              <a:buNone/>
            </a:pPr>
            <a:r>
              <a:rPr lang="en"/>
              <a:t>A copy of the </a:t>
            </a:r>
            <a:r>
              <a:rPr lang="en" u="sng">
                <a:solidFill>
                  <a:schemeClr val="hlink"/>
                </a:solidFill>
                <a:hlinkClick r:id="rId3"/>
              </a:rPr>
              <a:t>Dual Endorsement FAQ</a:t>
            </a:r>
            <a:r>
              <a:rPr lang="en"/>
              <a:t> is available to you today in print and can be found on the PESB website.</a:t>
            </a:r>
            <a:endParaRPr/>
          </a:p>
          <a:p>
            <a:pPr marL="0" lvl="0" indent="0" algn="l" rtl="0">
              <a:spcBef>
                <a:spcPts val="1600"/>
              </a:spcBef>
              <a:spcAft>
                <a:spcPts val="1600"/>
              </a:spcAft>
              <a:buNone/>
            </a:pPr>
            <a:endParaRPr sz="3600"/>
          </a:p>
        </p:txBody>
      </p:sp>
      <p:sp>
        <p:nvSpPr>
          <p:cNvPr id="148" name="Google Shape;148;p2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7"/>
          <p:cNvSpPr txBox="1">
            <a:spLocks noGrp="1"/>
          </p:cNvSpPr>
          <p:nvPr>
            <p:ph type="body" idx="1"/>
          </p:nvPr>
        </p:nvSpPr>
        <p:spPr>
          <a:xfrm>
            <a:off x="1469350" y="848250"/>
            <a:ext cx="7334700" cy="3690900"/>
          </a:xfrm>
          <a:prstGeom prst="rect">
            <a:avLst/>
          </a:prstGeom>
        </p:spPr>
        <p:txBody>
          <a:bodyPr spcFirstLastPara="1" wrap="square" lIns="91425" tIns="91425" rIns="91425" bIns="91425" anchor="ctr" anchorCtr="0">
            <a:noAutofit/>
          </a:bodyPr>
          <a:lstStyle/>
          <a:p>
            <a:pPr marL="914400" lvl="0" indent="0" algn="ctr" rtl="0">
              <a:spcBef>
                <a:spcPts val="0"/>
              </a:spcBef>
              <a:spcAft>
                <a:spcPts val="0"/>
              </a:spcAft>
              <a:buNone/>
            </a:pPr>
            <a:endParaRPr sz="2400"/>
          </a:p>
          <a:p>
            <a:pPr marL="0" lvl="0" indent="0" algn="ctr" rtl="0">
              <a:spcBef>
                <a:spcPts val="1600"/>
              </a:spcBef>
              <a:spcAft>
                <a:spcPts val="1600"/>
              </a:spcAft>
              <a:buNone/>
            </a:pPr>
            <a:r>
              <a:rPr lang="en" sz="3600">
                <a:solidFill>
                  <a:srgbClr val="16387B"/>
                </a:solidFill>
              </a:rPr>
              <a:t>Social Emotional Learning (SEL) Standards </a:t>
            </a:r>
            <a:endParaRPr sz="3600">
              <a:solidFill>
                <a:srgbClr val="16387B"/>
              </a:solidFill>
            </a:endParaRPr>
          </a:p>
        </p:txBody>
      </p:sp>
      <p:sp>
        <p:nvSpPr>
          <p:cNvPr id="154" name="Google Shape;154;p2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28"/>
          <p:cNvSpPr txBox="1">
            <a:spLocks noGrp="1"/>
          </p:cNvSpPr>
          <p:nvPr>
            <p:ph type="title"/>
          </p:nvPr>
        </p:nvSpPr>
        <p:spPr>
          <a:xfrm>
            <a:off x="1497650" y="445025"/>
            <a:ext cx="7334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000" b="1"/>
              <a:t>Background legislation</a:t>
            </a:r>
            <a:endParaRPr sz="3000" b="1"/>
          </a:p>
        </p:txBody>
      </p:sp>
      <p:sp>
        <p:nvSpPr>
          <p:cNvPr id="160" name="Google Shape;160;p28"/>
          <p:cNvSpPr txBox="1">
            <a:spLocks noGrp="1"/>
          </p:cNvSpPr>
          <p:nvPr>
            <p:ph type="body" idx="1"/>
          </p:nvPr>
        </p:nvSpPr>
        <p:spPr>
          <a:xfrm>
            <a:off x="1497650" y="1152475"/>
            <a:ext cx="7334700" cy="3749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800"/>
              <a:t>In this year’s session, the Washington State legislature required the Professional Educator Standards Board (PESB) to incorporate social emotional learning (SEL) standards into teacher, principal and paraeducator certification standards by January 1, 2020. </a:t>
            </a:r>
            <a:endParaRPr sz="1600"/>
          </a:p>
        </p:txBody>
      </p:sp>
      <p:sp>
        <p:nvSpPr>
          <p:cNvPr id="161" name="Google Shape;161;p2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29"/>
          <p:cNvSpPr txBox="1">
            <a:spLocks noGrp="1"/>
          </p:cNvSpPr>
          <p:nvPr>
            <p:ph type="title"/>
          </p:nvPr>
        </p:nvSpPr>
        <p:spPr>
          <a:xfrm>
            <a:off x="1336475" y="152400"/>
            <a:ext cx="7334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000" b="1"/>
              <a:t>WAC language mirrors SB 5082</a:t>
            </a:r>
            <a:endParaRPr sz="3000" b="1"/>
          </a:p>
        </p:txBody>
      </p:sp>
      <p:sp>
        <p:nvSpPr>
          <p:cNvPr id="167" name="Google Shape;167;p29"/>
          <p:cNvSpPr txBox="1">
            <a:spLocks noGrp="1"/>
          </p:cNvSpPr>
          <p:nvPr>
            <p:ph type="body" idx="1"/>
          </p:nvPr>
        </p:nvSpPr>
        <p:spPr>
          <a:xfrm>
            <a:off x="1339375" y="851475"/>
            <a:ext cx="7681800" cy="40092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sz="2800"/>
              <a:t>“Providers ensure that teacher and principal candidates can recognize signs of emotional or behavioral distress in students and appropriately refer students for assistance and support. The guidance provided to candidates must include the social-emotional learning standards, benchmarks, and related competencies described in RCW 28A.410.270.”</a:t>
            </a:r>
            <a:endParaRPr sz="2800"/>
          </a:p>
        </p:txBody>
      </p:sp>
      <p:sp>
        <p:nvSpPr>
          <p:cNvPr id="168" name="Google Shape;168;p2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30"/>
          <p:cNvSpPr txBox="1">
            <a:spLocks noGrp="1"/>
          </p:cNvSpPr>
          <p:nvPr>
            <p:ph type="title"/>
          </p:nvPr>
        </p:nvSpPr>
        <p:spPr>
          <a:xfrm>
            <a:off x="1497650" y="445025"/>
            <a:ext cx="7334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400" b="1"/>
              <a:t>From July 2019 OSPI SEL Report</a:t>
            </a:r>
            <a:endParaRPr sz="3400" b="1"/>
          </a:p>
        </p:txBody>
      </p:sp>
      <p:sp>
        <p:nvSpPr>
          <p:cNvPr id="174" name="Google Shape;174;p30"/>
          <p:cNvSpPr txBox="1">
            <a:spLocks noGrp="1"/>
          </p:cNvSpPr>
          <p:nvPr>
            <p:ph type="body" idx="1"/>
          </p:nvPr>
        </p:nvSpPr>
        <p:spPr>
          <a:xfrm>
            <a:off x="1497650" y="1152475"/>
            <a:ext cx="7334700" cy="39045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1600"/>
              </a:spcAft>
              <a:buNone/>
            </a:pPr>
            <a:r>
              <a:rPr lang="en" sz="3000"/>
              <a:t>“Effectively supporting social emotional development in schools...involves </a:t>
            </a:r>
            <a:r>
              <a:rPr lang="en" sz="3000" b="1"/>
              <a:t>building adult capacity</a:t>
            </a:r>
            <a:r>
              <a:rPr lang="en" sz="3000"/>
              <a:t> to support a school climate and culture that recognizes, respects, and supports differences in abilities, experiences, and ethnic and cultural differences, and celebrates diversity.”</a:t>
            </a:r>
            <a:endParaRPr sz="3000"/>
          </a:p>
        </p:txBody>
      </p:sp>
      <p:sp>
        <p:nvSpPr>
          <p:cNvPr id="175" name="Google Shape;175;p3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3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17</a:t>
            </a:fld>
            <a:endParaRPr/>
          </a:p>
        </p:txBody>
      </p:sp>
      <p:graphicFrame>
        <p:nvGraphicFramePr>
          <p:cNvPr id="181" name="Google Shape;181;p31"/>
          <p:cNvGraphicFramePr/>
          <p:nvPr/>
        </p:nvGraphicFramePr>
        <p:xfrm>
          <a:off x="1311225" y="948025"/>
          <a:ext cx="3000000" cy="3000000"/>
        </p:xfrm>
        <a:graphic>
          <a:graphicData uri="http://schemas.openxmlformats.org/drawingml/2006/table">
            <a:tbl>
              <a:tblPr>
                <a:noFill/>
                <a:tableStyleId>{0DC37369-B970-4B28-815E-D11C37D55909}</a:tableStyleId>
              </a:tblPr>
              <a:tblGrid>
                <a:gridCol w="3792825"/>
                <a:gridCol w="3792825"/>
              </a:tblGrid>
              <a:tr h="1052650">
                <a:tc gridSpan="2">
                  <a:txBody>
                    <a:bodyPr/>
                    <a:lstStyle/>
                    <a:p>
                      <a:pPr marL="0" lvl="0" indent="0" algn="ctr" rtl="0">
                        <a:spcBef>
                          <a:spcPts val="0"/>
                        </a:spcBef>
                        <a:spcAft>
                          <a:spcPts val="0"/>
                        </a:spcAft>
                        <a:buNone/>
                      </a:pPr>
                      <a:r>
                        <a:rPr lang="en" sz="3500" b="1"/>
                        <a:t>Washington state SEL standards</a:t>
                      </a:r>
                      <a:endParaRPr sz="3500" b="1"/>
                    </a:p>
                  </a:txBody>
                  <a:tcPr marL="91425" marR="91425" marT="91425" marB="91425" anchor="ctr">
                    <a:gradFill>
                      <a:gsLst>
                        <a:gs pos="0">
                          <a:srgbClr val="FFFFFF"/>
                        </a:gs>
                        <a:gs pos="100000">
                          <a:srgbClr val="B3B3B3"/>
                        </a:gs>
                      </a:gsLst>
                      <a:lin ang="5400012" scaled="0"/>
                    </a:gradFill>
                  </a:tcPr>
                </a:tc>
                <a:tc hMerge="1">
                  <a:txBody>
                    <a:bodyPr/>
                    <a:lstStyle/>
                    <a:p>
                      <a:endParaRPr lang="en-US"/>
                    </a:p>
                  </a:txBody>
                  <a:tcPr/>
                </a:tc>
              </a:tr>
              <a:tr h="627925">
                <a:tc>
                  <a:txBody>
                    <a:bodyPr/>
                    <a:lstStyle/>
                    <a:p>
                      <a:pPr marL="0" lvl="0" indent="0" algn="ctr" rtl="0">
                        <a:spcBef>
                          <a:spcPts val="0"/>
                        </a:spcBef>
                        <a:spcAft>
                          <a:spcPts val="0"/>
                        </a:spcAft>
                        <a:buNone/>
                      </a:pPr>
                      <a:r>
                        <a:rPr lang="en" sz="2800" b="1"/>
                        <a:t>Self</a:t>
                      </a:r>
                      <a:endParaRPr sz="2800" b="1"/>
                    </a:p>
                  </a:txBody>
                  <a:tcPr marL="91425" marR="91425" marT="91425" marB="91425" anchor="ctr">
                    <a:gradFill>
                      <a:gsLst>
                        <a:gs pos="0">
                          <a:srgbClr val="FFFFFF"/>
                        </a:gs>
                        <a:gs pos="100000">
                          <a:srgbClr val="B3B3B3"/>
                        </a:gs>
                      </a:gsLst>
                      <a:lin ang="5400012" scaled="0"/>
                    </a:gradFill>
                  </a:tcPr>
                </a:tc>
                <a:tc>
                  <a:txBody>
                    <a:bodyPr/>
                    <a:lstStyle/>
                    <a:p>
                      <a:pPr marL="0" lvl="0" indent="0" algn="ctr" rtl="0">
                        <a:spcBef>
                          <a:spcPts val="0"/>
                        </a:spcBef>
                        <a:spcAft>
                          <a:spcPts val="0"/>
                        </a:spcAft>
                        <a:buNone/>
                      </a:pPr>
                      <a:r>
                        <a:rPr lang="en" sz="2800" b="1"/>
                        <a:t>Social</a:t>
                      </a:r>
                      <a:endParaRPr sz="2800" b="1"/>
                    </a:p>
                  </a:txBody>
                  <a:tcPr marL="91425" marR="91425" marT="91425" marB="91425" anchor="ctr">
                    <a:gradFill>
                      <a:gsLst>
                        <a:gs pos="0">
                          <a:srgbClr val="FFFFFF"/>
                        </a:gs>
                        <a:gs pos="100000">
                          <a:srgbClr val="B3B3B3"/>
                        </a:gs>
                      </a:gsLst>
                      <a:lin ang="5400012" scaled="0"/>
                    </a:gradFill>
                  </a:tcPr>
                </a:tc>
              </a:tr>
              <a:tr h="627925">
                <a:tc>
                  <a:txBody>
                    <a:bodyPr/>
                    <a:lstStyle/>
                    <a:p>
                      <a:pPr marL="0" lvl="0" indent="0" algn="l" rtl="0">
                        <a:spcBef>
                          <a:spcPts val="0"/>
                        </a:spcBef>
                        <a:spcAft>
                          <a:spcPts val="0"/>
                        </a:spcAft>
                        <a:buNone/>
                      </a:pPr>
                      <a:r>
                        <a:rPr lang="en" sz="2800"/>
                        <a:t>1. Self-awareness</a:t>
                      </a:r>
                      <a:endParaRPr sz="2800"/>
                    </a:p>
                  </a:txBody>
                  <a:tcPr marL="91425" marR="91425" marT="91425" marB="91425" anchor="ctr">
                    <a:solidFill>
                      <a:srgbClr val="D9D2E9"/>
                    </a:solidFill>
                  </a:tcPr>
                </a:tc>
                <a:tc>
                  <a:txBody>
                    <a:bodyPr/>
                    <a:lstStyle/>
                    <a:p>
                      <a:pPr marL="0" lvl="0" indent="0" algn="l" rtl="0">
                        <a:spcBef>
                          <a:spcPts val="0"/>
                        </a:spcBef>
                        <a:spcAft>
                          <a:spcPts val="0"/>
                        </a:spcAft>
                        <a:buNone/>
                      </a:pPr>
                      <a:r>
                        <a:rPr lang="en" sz="2800"/>
                        <a:t>2. Social awareness</a:t>
                      </a:r>
                      <a:endParaRPr sz="2800"/>
                    </a:p>
                  </a:txBody>
                  <a:tcPr marL="91425" marR="91425" marT="91425" marB="91425" anchor="ctr">
                    <a:solidFill>
                      <a:srgbClr val="D9D2E9"/>
                    </a:solidFill>
                  </a:tcPr>
                </a:tc>
              </a:tr>
              <a:tr h="876150">
                <a:tc>
                  <a:txBody>
                    <a:bodyPr/>
                    <a:lstStyle/>
                    <a:p>
                      <a:pPr marL="0" lvl="0" indent="0" algn="l" rtl="0">
                        <a:spcBef>
                          <a:spcPts val="0"/>
                        </a:spcBef>
                        <a:spcAft>
                          <a:spcPts val="0"/>
                        </a:spcAft>
                        <a:buNone/>
                      </a:pPr>
                      <a:r>
                        <a:rPr lang="en" sz="2800"/>
                        <a:t>3. Self-management</a:t>
                      </a:r>
                      <a:endParaRPr sz="2800"/>
                    </a:p>
                  </a:txBody>
                  <a:tcPr marL="91425" marR="91425" marT="91425" marB="91425" anchor="ctr">
                    <a:solidFill>
                      <a:srgbClr val="C9DAF8"/>
                    </a:solidFill>
                  </a:tcPr>
                </a:tc>
                <a:tc>
                  <a:txBody>
                    <a:bodyPr/>
                    <a:lstStyle/>
                    <a:p>
                      <a:pPr marL="0" lvl="0" indent="0" algn="l" rtl="0">
                        <a:spcBef>
                          <a:spcPts val="0"/>
                        </a:spcBef>
                        <a:spcAft>
                          <a:spcPts val="0"/>
                        </a:spcAft>
                        <a:buNone/>
                      </a:pPr>
                      <a:r>
                        <a:rPr lang="en" sz="2800"/>
                        <a:t>4. Social management</a:t>
                      </a:r>
                      <a:endParaRPr sz="2800"/>
                    </a:p>
                  </a:txBody>
                  <a:tcPr marL="91425" marR="91425" marT="91425" marB="91425" anchor="ctr">
                    <a:solidFill>
                      <a:srgbClr val="C9DAF8"/>
                    </a:solidFill>
                  </a:tcPr>
                </a:tc>
              </a:tr>
              <a:tr h="876150">
                <a:tc>
                  <a:txBody>
                    <a:bodyPr/>
                    <a:lstStyle/>
                    <a:p>
                      <a:pPr marL="0" lvl="0" indent="0" algn="l" rtl="0">
                        <a:spcBef>
                          <a:spcPts val="0"/>
                        </a:spcBef>
                        <a:spcAft>
                          <a:spcPts val="0"/>
                        </a:spcAft>
                        <a:buNone/>
                      </a:pPr>
                      <a:r>
                        <a:rPr lang="en" sz="2800"/>
                        <a:t>5. Self-efficacy</a:t>
                      </a:r>
                      <a:endParaRPr sz="2800"/>
                    </a:p>
                  </a:txBody>
                  <a:tcPr marL="91425" marR="91425" marT="91425" marB="91425" anchor="ctr">
                    <a:solidFill>
                      <a:srgbClr val="FFF2CC"/>
                    </a:solidFill>
                  </a:tcPr>
                </a:tc>
                <a:tc>
                  <a:txBody>
                    <a:bodyPr/>
                    <a:lstStyle/>
                    <a:p>
                      <a:pPr marL="0" lvl="0" indent="0" algn="l" rtl="0">
                        <a:spcBef>
                          <a:spcPts val="0"/>
                        </a:spcBef>
                        <a:spcAft>
                          <a:spcPts val="0"/>
                        </a:spcAft>
                        <a:buNone/>
                      </a:pPr>
                      <a:r>
                        <a:rPr lang="en" sz="2800"/>
                        <a:t>6. Social engagement</a:t>
                      </a:r>
                      <a:endParaRPr sz="2800"/>
                    </a:p>
                  </a:txBody>
                  <a:tcPr marL="91425" marR="91425" marT="91425" marB="91425" anchor="ctr">
                    <a:solidFill>
                      <a:srgbClr val="FFF2CC"/>
                    </a:solidFill>
                  </a:tcPr>
                </a:tc>
              </a:tr>
            </a:tbl>
          </a:graphicData>
        </a:graphic>
      </p:graphicFrame>
      <p:sp>
        <p:nvSpPr>
          <p:cNvPr id="182" name="Google Shape;182;p31"/>
          <p:cNvSpPr txBox="1"/>
          <p:nvPr/>
        </p:nvSpPr>
        <p:spPr>
          <a:xfrm>
            <a:off x="1400400" y="269125"/>
            <a:ext cx="5640900" cy="678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3000" b="1">
                <a:solidFill>
                  <a:srgbClr val="16387B"/>
                </a:solidFill>
                <a:latin typeface="Calibri"/>
                <a:ea typeface="Calibri"/>
                <a:cs typeface="Calibri"/>
                <a:sym typeface="Calibri"/>
              </a:rPr>
              <a:t>What are the SEL standards?</a:t>
            </a:r>
            <a:endParaRPr sz="3000" b="1">
              <a:solidFill>
                <a:srgbClr val="16387B"/>
              </a:solidFill>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p32"/>
          <p:cNvSpPr txBox="1">
            <a:spLocks noGrp="1"/>
          </p:cNvSpPr>
          <p:nvPr>
            <p:ph type="title"/>
          </p:nvPr>
        </p:nvSpPr>
        <p:spPr>
          <a:xfrm>
            <a:off x="1269050" y="92325"/>
            <a:ext cx="7334700" cy="682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200" b="1"/>
              <a:t>InTASC and NELP standards </a:t>
            </a:r>
            <a:br>
              <a:rPr lang="en" sz="3200" b="1"/>
            </a:br>
            <a:endParaRPr sz="3200" b="1"/>
          </a:p>
        </p:txBody>
      </p:sp>
      <p:sp>
        <p:nvSpPr>
          <p:cNvPr id="188" name="Google Shape;188;p32"/>
          <p:cNvSpPr txBox="1">
            <a:spLocks noGrp="1"/>
          </p:cNvSpPr>
          <p:nvPr>
            <p:ph type="body" idx="1"/>
          </p:nvPr>
        </p:nvSpPr>
        <p:spPr>
          <a:xfrm>
            <a:off x="1269050" y="878900"/>
            <a:ext cx="7646400" cy="417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800"/>
              <a:t>The InTASC and NELP standards have already been adopted by state and by programs. </a:t>
            </a:r>
            <a:endParaRPr sz="2800"/>
          </a:p>
          <a:p>
            <a:pPr marL="0" lvl="0" indent="0" algn="l" rtl="0">
              <a:spcBef>
                <a:spcPts val="1600"/>
              </a:spcBef>
              <a:spcAft>
                <a:spcPts val="0"/>
              </a:spcAft>
              <a:buNone/>
            </a:pPr>
            <a:r>
              <a:rPr lang="en" sz="2800"/>
              <a:t>Overlap with SEL</a:t>
            </a:r>
            <a:endParaRPr sz="2800"/>
          </a:p>
          <a:p>
            <a:pPr marL="457200" lvl="0" indent="-406400" algn="l" rtl="0">
              <a:spcBef>
                <a:spcPts val="0"/>
              </a:spcBef>
              <a:spcAft>
                <a:spcPts val="0"/>
              </a:spcAft>
              <a:buSzPts val="2800"/>
              <a:buChar char="●"/>
            </a:pPr>
            <a:r>
              <a:rPr lang="en" sz="2800"/>
              <a:t>InTASC standards 1, 2 and 3</a:t>
            </a:r>
            <a:endParaRPr sz="2800"/>
          </a:p>
          <a:p>
            <a:pPr marL="457200" lvl="0" indent="-406400" algn="l" rtl="0">
              <a:spcBef>
                <a:spcPts val="0"/>
              </a:spcBef>
              <a:spcAft>
                <a:spcPts val="0"/>
              </a:spcAft>
              <a:buSzPts val="2800"/>
              <a:buChar char="●"/>
            </a:pPr>
            <a:r>
              <a:rPr lang="en" sz="2800"/>
              <a:t>NELP standards 1, 2 and 3</a:t>
            </a:r>
            <a:r>
              <a:rPr lang="en" sz="2400"/>
              <a:t> </a:t>
            </a:r>
            <a:endParaRPr sz="2800"/>
          </a:p>
          <a:p>
            <a:pPr marL="0" lvl="0" indent="0" algn="l" rtl="0">
              <a:spcBef>
                <a:spcPts val="1000"/>
              </a:spcBef>
              <a:spcAft>
                <a:spcPts val="1600"/>
              </a:spcAft>
              <a:buNone/>
            </a:pPr>
            <a:r>
              <a:rPr lang="en" sz="2400"/>
              <a:t>PESB will be making a crosswalk between SEL and InTASC and NELP standards available to preparation programs in January 2020.</a:t>
            </a:r>
            <a:endParaRPr sz="2400"/>
          </a:p>
        </p:txBody>
      </p:sp>
      <p:sp>
        <p:nvSpPr>
          <p:cNvPr id="189" name="Google Shape;189;p3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18</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33"/>
          <p:cNvSpPr txBox="1">
            <a:spLocks noGrp="1"/>
          </p:cNvSpPr>
          <p:nvPr>
            <p:ph type="title"/>
          </p:nvPr>
        </p:nvSpPr>
        <p:spPr>
          <a:xfrm>
            <a:off x="1345250" y="140225"/>
            <a:ext cx="7334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100" b="1"/>
              <a:t>What do programs need to do?</a:t>
            </a:r>
            <a:endParaRPr sz="3100" b="1"/>
          </a:p>
        </p:txBody>
      </p:sp>
      <p:sp>
        <p:nvSpPr>
          <p:cNvPr id="195" name="Google Shape;195;p33"/>
          <p:cNvSpPr txBox="1">
            <a:spLocks noGrp="1"/>
          </p:cNvSpPr>
          <p:nvPr>
            <p:ph type="body" idx="1"/>
          </p:nvPr>
        </p:nvSpPr>
        <p:spPr>
          <a:xfrm>
            <a:off x="1345250" y="847675"/>
            <a:ext cx="7334700" cy="4105500"/>
          </a:xfrm>
          <a:prstGeom prst="rect">
            <a:avLst/>
          </a:prstGeom>
        </p:spPr>
        <p:txBody>
          <a:bodyPr spcFirstLastPara="1" wrap="square" lIns="91425" tIns="91425" rIns="91425" bIns="91425" anchor="t" anchorCtr="0">
            <a:noAutofit/>
          </a:bodyPr>
          <a:lstStyle/>
          <a:p>
            <a:pPr marL="457200" lvl="0" indent="-400050" algn="l" rtl="0">
              <a:spcBef>
                <a:spcPts val="0"/>
              </a:spcBef>
              <a:spcAft>
                <a:spcPts val="0"/>
              </a:spcAft>
              <a:buSzPts val="2700"/>
              <a:buChar char="●"/>
            </a:pPr>
            <a:r>
              <a:rPr lang="en" sz="2700"/>
              <a:t>Ensure that all teacher and principal candidates meaningfully engage with the SEL standards</a:t>
            </a:r>
            <a:endParaRPr sz="2700"/>
          </a:p>
          <a:p>
            <a:pPr marL="457200" lvl="0" indent="-400050" algn="l" rtl="0">
              <a:spcBef>
                <a:spcPts val="1000"/>
              </a:spcBef>
              <a:spcAft>
                <a:spcPts val="0"/>
              </a:spcAft>
              <a:buSzPts val="2700"/>
              <a:buChar char="●"/>
            </a:pPr>
            <a:r>
              <a:rPr lang="en" sz="2700"/>
              <a:t>Programs can begin implementation now or in January 2020 (SB 5082)</a:t>
            </a:r>
            <a:endParaRPr sz="2700"/>
          </a:p>
          <a:p>
            <a:pPr marL="457200" lvl="0" indent="-400050" algn="l" rtl="0">
              <a:spcBef>
                <a:spcPts val="1000"/>
              </a:spcBef>
              <a:spcAft>
                <a:spcPts val="0"/>
              </a:spcAft>
              <a:buSzPts val="2700"/>
              <a:buChar char="●"/>
            </a:pPr>
            <a:r>
              <a:rPr lang="en" sz="2700"/>
              <a:t>As implementation of InTASC and NELP has already begun, some of this work has already been done.</a:t>
            </a:r>
            <a:endParaRPr sz="2700"/>
          </a:p>
        </p:txBody>
      </p:sp>
      <p:sp>
        <p:nvSpPr>
          <p:cNvPr id="196" name="Google Shape;196;p3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19</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6"/>
          <p:cNvSpPr txBox="1">
            <a:spLocks noGrp="1"/>
          </p:cNvSpPr>
          <p:nvPr>
            <p:ph type="title"/>
          </p:nvPr>
        </p:nvSpPr>
        <p:spPr>
          <a:xfrm>
            <a:off x="1497650" y="-12175"/>
            <a:ext cx="7334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500" b="1"/>
              <a:t>Update from PESB</a:t>
            </a:r>
            <a:endParaRPr sz="3500" b="1"/>
          </a:p>
        </p:txBody>
      </p:sp>
      <p:sp>
        <p:nvSpPr>
          <p:cNvPr id="75" name="Google Shape;75;p16"/>
          <p:cNvSpPr txBox="1">
            <a:spLocks noGrp="1"/>
          </p:cNvSpPr>
          <p:nvPr>
            <p:ph type="body" idx="1"/>
          </p:nvPr>
        </p:nvSpPr>
        <p:spPr>
          <a:xfrm>
            <a:off x="1497650" y="695275"/>
            <a:ext cx="7523400" cy="4293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000"/>
              <a:t>This afternoon at WACTE meeting:</a:t>
            </a:r>
            <a:endParaRPr sz="2000"/>
          </a:p>
          <a:p>
            <a:pPr marL="457200" lvl="0" indent="-355600" algn="l" rtl="0">
              <a:spcBef>
                <a:spcPts val="0"/>
              </a:spcBef>
              <a:spcAft>
                <a:spcPts val="0"/>
              </a:spcAft>
              <a:buSzPts val="2000"/>
              <a:buChar char="●"/>
            </a:pPr>
            <a:r>
              <a:rPr lang="en" sz="2000"/>
              <a:t>Educator shortage</a:t>
            </a:r>
            <a:endParaRPr sz="2000"/>
          </a:p>
          <a:p>
            <a:pPr marL="457200" lvl="0" indent="-355600" algn="l" rtl="0">
              <a:spcBef>
                <a:spcPts val="0"/>
              </a:spcBef>
              <a:spcAft>
                <a:spcPts val="0"/>
              </a:spcAft>
              <a:buSzPts val="2000"/>
              <a:buChar char="●"/>
            </a:pPr>
            <a:r>
              <a:rPr lang="en" sz="2000"/>
              <a:t>Clock hour policy changes update</a:t>
            </a:r>
            <a:endParaRPr sz="2000"/>
          </a:p>
          <a:p>
            <a:pPr marL="457200" lvl="0" indent="-355600" algn="l" rtl="0">
              <a:spcBef>
                <a:spcPts val="0"/>
              </a:spcBef>
              <a:spcAft>
                <a:spcPts val="0"/>
              </a:spcAft>
              <a:buSzPts val="2000"/>
              <a:buChar char="●"/>
            </a:pPr>
            <a:r>
              <a:rPr lang="en" sz="2000"/>
              <a:t>Data and ERDC</a:t>
            </a:r>
            <a:endParaRPr sz="2000"/>
          </a:p>
          <a:p>
            <a:pPr marL="0" lvl="0" indent="0" algn="l" rtl="0">
              <a:spcBef>
                <a:spcPts val="1600"/>
              </a:spcBef>
              <a:spcAft>
                <a:spcPts val="0"/>
              </a:spcAft>
              <a:buNone/>
            </a:pPr>
            <a:r>
              <a:rPr lang="en" sz="2000"/>
              <a:t>Thursday morning at WACTE meeting</a:t>
            </a:r>
            <a:endParaRPr sz="2000"/>
          </a:p>
          <a:p>
            <a:pPr marL="457200" lvl="0" indent="-355600" algn="l" rtl="0">
              <a:spcBef>
                <a:spcPts val="0"/>
              </a:spcBef>
              <a:spcAft>
                <a:spcPts val="0"/>
              </a:spcAft>
              <a:buSzPts val="2000"/>
              <a:buChar char="●"/>
            </a:pPr>
            <a:r>
              <a:rPr lang="en" sz="2000"/>
              <a:t>STI (in collaboration with OSPI Office of Native Education)</a:t>
            </a:r>
            <a:endParaRPr sz="2000"/>
          </a:p>
          <a:p>
            <a:pPr marL="0" lvl="0" indent="0" algn="l" rtl="0">
              <a:spcBef>
                <a:spcPts val="1600"/>
              </a:spcBef>
              <a:spcAft>
                <a:spcPts val="0"/>
              </a:spcAft>
              <a:buNone/>
            </a:pPr>
            <a:r>
              <a:rPr lang="en" sz="2000"/>
              <a:t>Today’s certification sub-group meeting:</a:t>
            </a:r>
            <a:endParaRPr sz="2000"/>
          </a:p>
          <a:p>
            <a:pPr marL="457200" lvl="0" indent="-355600" algn="l" rtl="0">
              <a:spcBef>
                <a:spcPts val="0"/>
              </a:spcBef>
              <a:spcAft>
                <a:spcPts val="0"/>
              </a:spcAft>
              <a:buSzPts val="2000"/>
              <a:buChar char="●"/>
            </a:pPr>
            <a:r>
              <a:rPr lang="en" sz="2000"/>
              <a:t>Dual endorsement requirement</a:t>
            </a:r>
            <a:endParaRPr sz="2000"/>
          </a:p>
          <a:p>
            <a:pPr marL="457200" lvl="0" indent="-355600" algn="l" rtl="0">
              <a:spcBef>
                <a:spcPts val="0"/>
              </a:spcBef>
              <a:spcAft>
                <a:spcPts val="0"/>
              </a:spcAft>
              <a:buSzPts val="2000"/>
              <a:buChar char="●"/>
            </a:pPr>
            <a:r>
              <a:rPr lang="en" sz="2000"/>
              <a:t>SEL requirement from legislature</a:t>
            </a:r>
            <a:endParaRPr sz="2000"/>
          </a:p>
          <a:p>
            <a:pPr marL="457200" lvl="0" indent="-355600" algn="l" rtl="0">
              <a:spcBef>
                <a:spcPts val="0"/>
              </a:spcBef>
              <a:spcAft>
                <a:spcPts val="0"/>
              </a:spcAft>
              <a:buSzPts val="2000"/>
              <a:buChar char="●"/>
            </a:pPr>
            <a:r>
              <a:rPr lang="en" sz="2000"/>
              <a:t>PGP forms and Cert officers resource document update</a:t>
            </a:r>
            <a:endParaRPr sz="2000"/>
          </a:p>
          <a:p>
            <a:pPr marL="457200" lvl="0" indent="-355600" algn="l" rtl="0">
              <a:spcBef>
                <a:spcPts val="0"/>
              </a:spcBef>
              <a:spcAft>
                <a:spcPts val="0"/>
              </a:spcAft>
              <a:buSzPts val="2000"/>
              <a:buChar char="●"/>
            </a:pPr>
            <a:r>
              <a:rPr lang="en" sz="2000"/>
              <a:t>Basic skills update</a:t>
            </a:r>
            <a:endParaRPr sz="2000"/>
          </a:p>
        </p:txBody>
      </p:sp>
      <p:sp>
        <p:nvSpPr>
          <p:cNvPr id="76" name="Google Shape;76;p1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p34"/>
          <p:cNvSpPr txBox="1">
            <a:spLocks noGrp="1"/>
          </p:cNvSpPr>
          <p:nvPr>
            <p:ph type="title"/>
          </p:nvPr>
        </p:nvSpPr>
        <p:spPr>
          <a:xfrm>
            <a:off x="1269050" y="140225"/>
            <a:ext cx="7752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000" b="1"/>
              <a:t>Support resources available now</a:t>
            </a:r>
            <a:endParaRPr sz="3000" b="1"/>
          </a:p>
        </p:txBody>
      </p:sp>
      <p:sp>
        <p:nvSpPr>
          <p:cNvPr id="202" name="Google Shape;202;p34"/>
          <p:cNvSpPr txBox="1">
            <a:spLocks noGrp="1"/>
          </p:cNvSpPr>
          <p:nvPr>
            <p:ph type="body" idx="1"/>
          </p:nvPr>
        </p:nvSpPr>
        <p:spPr>
          <a:xfrm>
            <a:off x="1269050" y="847675"/>
            <a:ext cx="7752000" cy="3738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600"/>
              <a:t>OSPI SEL </a:t>
            </a:r>
            <a:r>
              <a:rPr lang="en" sz="3600" u="sng">
                <a:solidFill>
                  <a:schemeClr val="accent5"/>
                </a:solidFill>
                <a:hlinkClick r:id="rId3"/>
              </a:rPr>
              <a:t>online education modules</a:t>
            </a:r>
            <a:endParaRPr sz="3600"/>
          </a:p>
          <a:p>
            <a:pPr marL="914400" lvl="1" indent="-457200" algn="l" rtl="0">
              <a:spcBef>
                <a:spcPts val="1600"/>
              </a:spcBef>
              <a:spcAft>
                <a:spcPts val="0"/>
              </a:spcAft>
              <a:buSzPts val="3600"/>
              <a:buChar char="○"/>
            </a:pPr>
            <a:r>
              <a:rPr lang="en" sz="3600"/>
              <a:t>Designed for in-service educators, but activities can be modified for pre-service educators</a:t>
            </a:r>
            <a:endParaRPr sz="3600"/>
          </a:p>
          <a:p>
            <a:pPr marL="457200" lvl="0" indent="0" algn="l" rtl="0">
              <a:spcBef>
                <a:spcPts val="1600"/>
              </a:spcBef>
              <a:spcAft>
                <a:spcPts val="1600"/>
              </a:spcAft>
              <a:buNone/>
            </a:pPr>
            <a:endParaRPr sz="2800"/>
          </a:p>
        </p:txBody>
      </p:sp>
      <p:sp>
        <p:nvSpPr>
          <p:cNvPr id="203" name="Google Shape;203;p3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20</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35"/>
          <p:cNvSpPr txBox="1">
            <a:spLocks noGrp="1"/>
          </p:cNvSpPr>
          <p:nvPr>
            <p:ph type="title"/>
          </p:nvPr>
        </p:nvSpPr>
        <p:spPr>
          <a:xfrm>
            <a:off x="1351725" y="191825"/>
            <a:ext cx="7334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000" b="1" u="sng">
                <a:solidFill>
                  <a:schemeClr val="hlink"/>
                </a:solidFill>
                <a:hlinkClick r:id="rId3"/>
              </a:rPr>
              <a:t>OSPI SEL online education module</a:t>
            </a:r>
            <a:endParaRPr sz="3000" b="1"/>
          </a:p>
        </p:txBody>
      </p:sp>
      <p:sp>
        <p:nvSpPr>
          <p:cNvPr id="209" name="Google Shape;209;p35"/>
          <p:cNvSpPr txBox="1">
            <a:spLocks noGrp="1"/>
          </p:cNvSpPr>
          <p:nvPr>
            <p:ph type="body" idx="1"/>
          </p:nvPr>
        </p:nvSpPr>
        <p:spPr>
          <a:xfrm>
            <a:off x="1321875" y="840725"/>
            <a:ext cx="7699200" cy="40926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2400">
                <a:solidFill>
                  <a:srgbClr val="49473B"/>
                </a:solidFill>
                <a:highlight>
                  <a:srgbClr val="FFFFFF"/>
                </a:highlight>
              </a:rPr>
              <a:t>This online module has six distinct learning segments</a:t>
            </a:r>
            <a:endParaRPr sz="2400">
              <a:solidFill>
                <a:srgbClr val="49473B"/>
              </a:solidFill>
              <a:highlight>
                <a:srgbClr val="FFFFFF"/>
              </a:highlight>
            </a:endParaRPr>
          </a:p>
          <a:p>
            <a:pPr marL="457200" lvl="0" indent="-400050" algn="l" rtl="0">
              <a:lnSpc>
                <a:spcPct val="100000"/>
              </a:lnSpc>
              <a:spcBef>
                <a:spcPts val="800"/>
              </a:spcBef>
              <a:spcAft>
                <a:spcPts val="0"/>
              </a:spcAft>
              <a:buClr>
                <a:srgbClr val="49473B"/>
              </a:buClr>
              <a:buSzPts val="2700"/>
              <a:buFont typeface="Arial"/>
              <a:buAutoNum type="arabicPeriod"/>
            </a:pPr>
            <a:r>
              <a:rPr lang="en" sz="2700">
                <a:solidFill>
                  <a:srgbClr val="49473B"/>
                </a:solidFill>
                <a:highlight>
                  <a:srgbClr val="FFFFFF"/>
                </a:highlight>
              </a:rPr>
              <a:t>Introduction to SEL</a:t>
            </a:r>
            <a:endParaRPr sz="2700">
              <a:solidFill>
                <a:srgbClr val="49473B"/>
              </a:solidFill>
              <a:highlight>
                <a:srgbClr val="FFFFFF"/>
              </a:highlight>
            </a:endParaRPr>
          </a:p>
          <a:p>
            <a:pPr marL="457200" lvl="0" indent="-400050" algn="l" rtl="0">
              <a:lnSpc>
                <a:spcPct val="100000"/>
              </a:lnSpc>
              <a:spcBef>
                <a:spcPts val="0"/>
              </a:spcBef>
              <a:spcAft>
                <a:spcPts val="0"/>
              </a:spcAft>
              <a:buClr>
                <a:srgbClr val="49473B"/>
              </a:buClr>
              <a:buSzPts val="2700"/>
              <a:buFont typeface="Arial"/>
              <a:buAutoNum type="arabicPeriod"/>
            </a:pPr>
            <a:r>
              <a:rPr lang="en" sz="2700">
                <a:solidFill>
                  <a:srgbClr val="49473B"/>
                </a:solidFill>
                <a:highlight>
                  <a:srgbClr val="FFFFFF"/>
                </a:highlight>
              </a:rPr>
              <a:t>Embedding SEL Schoolwide</a:t>
            </a:r>
            <a:endParaRPr sz="2700">
              <a:solidFill>
                <a:srgbClr val="49473B"/>
              </a:solidFill>
              <a:highlight>
                <a:srgbClr val="FFFFFF"/>
              </a:highlight>
            </a:endParaRPr>
          </a:p>
          <a:p>
            <a:pPr marL="457200" lvl="0" indent="-400050" algn="l" rtl="0">
              <a:lnSpc>
                <a:spcPct val="100000"/>
              </a:lnSpc>
              <a:spcBef>
                <a:spcPts val="0"/>
              </a:spcBef>
              <a:spcAft>
                <a:spcPts val="0"/>
              </a:spcAft>
              <a:buClr>
                <a:srgbClr val="49473B"/>
              </a:buClr>
              <a:buSzPts val="2700"/>
              <a:buFont typeface="Arial"/>
              <a:buAutoNum type="arabicPeriod"/>
            </a:pPr>
            <a:r>
              <a:rPr lang="en" sz="2700">
                <a:solidFill>
                  <a:srgbClr val="49473B"/>
                </a:solidFill>
                <a:highlight>
                  <a:srgbClr val="FFFFFF"/>
                </a:highlight>
              </a:rPr>
              <a:t>Creating a Professional Culture Based on SEL</a:t>
            </a:r>
            <a:endParaRPr sz="2700">
              <a:solidFill>
                <a:srgbClr val="49473B"/>
              </a:solidFill>
              <a:highlight>
                <a:srgbClr val="FFFFFF"/>
              </a:highlight>
            </a:endParaRPr>
          </a:p>
          <a:p>
            <a:pPr marL="457200" lvl="0" indent="-400050" algn="l" rtl="0">
              <a:lnSpc>
                <a:spcPct val="100000"/>
              </a:lnSpc>
              <a:spcBef>
                <a:spcPts val="0"/>
              </a:spcBef>
              <a:spcAft>
                <a:spcPts val="0"/>
              </a:spcAft>
              <a:buClr>
                <a:srgbClr val="49473B"/>
              </a:buClr>
              <a:buSzPts val="2700"/>
              <a:buFont typeface="Arial"/>
              <a:buAutoNum type="arabicPeriod"/>
            </a:pPr>
            <a:r>
              <a:rPr lang="en" sz="2700">
                <a:solidFill>
                  <a:srgbClr val="49473B"/>
                </a:solidFill>
                <a:highlight>
                  <a:srgbClr val="FFFFFF"/>
                </a:highlight>
              </a:rPr>
              <a:t>Integrating SEL into Culturally Responsive Classrooms</a:t>
            </a:r>
            <a:endParaRPr sz="2700">
              <a:solidFill>
                <a:srgbClr val="49473B"/>
              </a:solidFill>
              <a:highlight>
                <a:srgbClr val="FFFFFF"/>
              </a:highlight>
            </a:endParaRPr>
          </a:p>
          <a:p>
            <a:pPr marL="457200" lvl="0" indent="-400050" algn="l" rtl="0">
              <a:lnSpc>
                <a:spcPct val="100000"/>
              </a:lnSpc>
              <a:spcBef>
                <a:spcPts val="0"/>
              </a:spcBef>
              <a:spcAft>
                <a:spcPts val="0"/>
              </a:spcAft>
              <a:buClr>
                <a:srgbClr val="49473B"/>
              </a:buClr>
              <a:buSzPts val="2700"/>
              <a:buFont typeface="Arial"/>
              <a:buAutoNum type="arabicPeriod"/>
            </a:pPr>
            <a:r>
              <a:rPr lang="en" sz="2700">
                <a:solidFill>
                  <a:srgbClr val="49473B"/>
                </a:solidFill>
                <a:highlight>
                  <a:srgbClr val="FFFFFF"/>
                </a:highlight>
              </a:rPr>
              <a:t>Trauma Informed Social Emotional Learning</a:t>
            </a:r>
            <a:endParaRPr sz="2700">
              <a:solidFill>
                <a:srgbClr val="49473B"/>
              </a:solidFill>
              <a:highlight>
                <a:srgbClr val="FFFFFF"/>
              </a:highlight>
            </a:endParaRPr>
          </a:p>
          <a:p>
            <a:pPr marL="457200" lvl="0" indent="-400050" algn="l" rtl="0">
              <a:lnSpc>
                <a:spcPct val="100000"/>
              </a:lnSpc>
              <a:spcBef>
                <a:spcPts val="0"/>
              </a:spcBef>
              <a:spcAft>
                <a:spcPts val="0"/>
              </a:spcAft>
              <a:buClr>
                <a:srgbClr val="49473B"/>
              </a:buClr>
              <a:buSzPts val="2700"/>
              <a:buFont typeface="Arial"/>
              <a:buAutoNum type="arabicPeriod"/>
            </a:pPr>
            <a:r>
              <a:rPr lang="en" sz="2700">
                <a:solidFill>
                  <a:srgbClr val="49473B"/>
                </a:solidFill>
                <a:highlight>
                  <a:srgbClr val="FFFFFF"/>
                </a:highlight>
              </a:rPr>
              <a:t>Identifying and Selecting Evidence-Based Programs</a:t>
            </a:r>
            <a:endParaRPr sz="2700">
              <a:solidFill>
                <a:srgbClr val="49473B"/>
              </a:solidFill>
              <a:highlight>
                <a:srgbClr val="FFFFFF"/>
              </a:highlight>
            </a:endParaRPr>
          </a:p>
          <a:p>
            <a:pPr marL="0" lvl="0" indent="0" algn="l" rtl="0">
              <a:spcBef>
                <a:spcPts val="800"/>
              </a:spcBef>
              <a:spcAft>
                <a:spcPts val="1600"/>
              </a:spcAft>
              <a:buNone/>
            </a:pPr>
            <a:endParaRPr/>
          </a:p>
        </p:txBody>
      </p:sp>
      <p:sp>
        <p:nvSpPr>
          <p:cNvPr id="210" name="Google Shape;210;p3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21</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36"/>
          <p:cNvSpPr txBox="1">
            <a:spLocks noGrp="1"/>
          </p:cNvSpPr>
          <p:nvPr>
            <p:ph type="title"/>
          </p:nvPr>
        </p:nvSpPr>
        <p:spPr>
          <a:xfrm>
            <a:off x="1269050" y="140225"/>
            <a:ext cx="77520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000" b="1"/>
              <a:t>Support resources available now</a:t>
            </a:r>
            <a:endParaRPr sz="3000" b="1"/>
          </a:p>
        </p:txBody>
      </p:sp>
      <p:sp>
        <p:nvSpPr>
          <p:cNvPr id="216" name="Google Shape;216;p36"/>
          <p:cNvSpPr txBox="1">
            <a:spLocks noGrp="1"/>
          </p:cNvSpPr>
          <p:nvPr>
            <p:ph type="body" idx="1"/>
          </p:nvPr>
        </p:nvSpPr>
        <p:spPr>
          <a:xfrm>
            <a:off x="1269050" y="847675"/>
            <a:ext cx="7752000" cy="3738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600" u="sng">
                <a:solidFill>
                  <a:schemeClr val="accent5"/>
                </a:solidFill>
                <a:hlinkClick r:id="rId3"/>
              </a:rPr>
              <a:t>July 2019 OSPI SEL report</a:t>
            </a:r>
            <a:endParaRPr sz="3600"/>
          </a:p>
          <a:p>
            <a:pPr marL="914400" lvl="1" indent="-444500" algn="l" rtl="0">
              <a:spcBef>
                <a:spcPts val="1600"/>
              </a:spcBef>
              <a:spcAft>
                <a:spcPts val="0"/>
              </a:spcAft>
              <a:buSzPts val="3400"/>
              <a:buChar char="○"/>
            </a:pPr>
            <a:r>
              <a:rPr lang="en" sz="3400"/>
              <a:t>SEL standards, benchmarks and indicators document (</a:t>
            </a:r>
            <a:r>
              <a:rPr lang="en" sz="3400" u="sng">
                <a:solidFill>
                  <a:schemeClr val="accent5"/>
                </a:solidFill>
                <a:hlinkClick r:id="rId4"/>
              </a:rPr>
              <a:t>Appendix D</a:t>
            </a:r>
            <a:r>
              <a:rPr lang="en" sz="3400"/>
              <a:t>)</a:t>
            </a:r>
            <a:endParaRPr sz="3400"/>
          </a:p>
          <a:p>
            <a:pPr marL="914400" lvl="1" indent="-444500" algn="l" rtl="0">
              <a:spcBef>
                <a:spcPts val="0"/>
              </a:spcBef>
              <a:spcAft>
                <a:spcPts val="0"/>
              </a:spcAft>
              <a:buSzPts val="3400"/>
              <a:buChar char="○"/>
            </a:pPr>
            <a:r>
              <a:rPr lang="en" sz="3400"/>
              <a:t>Implementation guides (</a:t>
            </a:r>
            <a:r>
              <a:rPr lang="en" sz="3400" u="sng">
                <a:solidFill>
                  <a:schemeClr val="accent5"/>
                </a:solidFill>
                <a:hlinkClick r:id="rId3"/>
              </a:rPr>
              <a:t>Appendices C-I</a:t>
            </a:r>
            <a:r>
              <a:rPr lang="en" sz="3400"/>
              <a:t>)</a:t>
            </a:r>
            <a:endParaRPr sz="3400"/>
          </a:p>
          <a:p>
            <a:pPr marL="457200" lvl="0" indent="0" algn="l" rtl="0">
              <a:spcBef>
                <a:spcPts val="1600"/>
              </a:spcBef>
              <a:spcAft>
                <a:spcPts val="1600"/>
              </a:spcAft>
              <a:buNone/>
            </a:pPr>
            <a:endParaRPr sz="2800"/>
          </a:p>
        </p:txBody>
      </p:sp>
      <p:sp>
        <p:nvSpPr>
          <p:cNvPr id="217" name="Google Shape;217;p3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22</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37"/>
          <p:cNvSpPr txBox="1">
            <a:spLocks noGrp="1"/>
          </p:cNvSpPr>
          <p:nvPr>
            <p:ph type="title"/>
          </p:nvPr>
        </p:nvSpPr>
        <p:spPr>
          <a:xfrm>
            <a:off x="1244450" y="74675"/>
            <a:ext cx="7334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000" b="1"/>
              <a:t>Next Steps to support prep programs</a:t>
            </a:r>
            <a:endParaRPr sz="3000" b="1"/>
          </a:p>
        </p:txBody>
      </p:sp>
      <p:sp>
        <p:nvSpPr>
          <p:cNvPr id="223" name="Google Shape;223;p37"/>
          <p:cNvSpPr txBox="1">
            <a:spLocks noGrp="1"/>
          </p:cNvSpPr>
          <p:nvPr>
            <p:ph type="body" idx="1"/>
          </p:nvPr>
        </p:nvSpPr>
        <p:spPr>
          <a:xfrm>
            <a:off x="1399325" y="688350"/>
            <a:ext cx="7334700" cy="4251600"/>
          </a:xfrm>
          <a:prstGeom prst="rect">
            <a:avLst/>
          </a:prstGeom>
        </p:spPr>
        <p:txBody>
          <a:bodyPr spcFirstLastPara="1" wrap="square" lIns="91425" tIns="91425" rIns="91425" bIns="91425" anchor="t" anchorCtr="0">
            <a:noAutofit/>
          </a:bodyPr>
          <a:lstStyle/>
          <a:p>
            <a:pPr marL="457200" lvl="0" indent="-393700" algn="l" rtl="0">
              <a:lnSpc>
                <a:spcPct val="100000"/>
              </a:lnSpc>
              <a:spcBef>
                <a:spcPts val="0"/>
              </a:spcBef>
              <a:spcAft>
                <a:spcPts val="0"/>
              </a:spcAft>
              <a:buSzPts val="2600"/>
              <a:buAutoNum type="arabicPeriod"/>
            </a:pPr>
            <a:r>
              <a:rPr lang="en" sz="2600"/>
              <a:t>OSPI SEL committee: PESB will participate</a:t>
            </a:r>
            <a:endParaRPr sz="2600"/>
          </a:p>
          <a:p>
            <a:pPr marL="457200" lvl="0" indent="-393700" algn="l" rtl="0">
              <a:lnSpc>
                <a:spcPct val="100000"/>
              </a:lnSpc>
              <a:spcBef>
                <a:spcPts val="1000"/>
              </a:spcBef>
              <a:spcAft>
                <a:spcPts val="0"/>
              </a:spcAft>
              <a:buSzPts val="2600"/>
              <a:buAutoNum type="arabicPeriod"/>
            </a:pPr>
            <a:r>
              <a:rPr lang="en" sz="2600"/>
              <a:t>PESB Professional learning grant - educators pilot aligning PGPs to SEL</a:t>
            </a:r>
            <a:endParaRPr sz="2600"/>
          </a:p>
          <a:p>
            <a:pPr marL="457200" lvl="0" indent="-393700" algn="l" rtl="0">
              <a:lnSpc>
                <a:spcPct val="100000"/>
              </a:lnSpc>
              <a:spcBef>
                <a:spcPts val="1000"/>
              </a:spcBef>
              <a:spcAft>
                <a:spcPts val="0"/>
              </a:spcAft>
              <a:buSzPts val="2600"/>
              <a:buAutoNum type="arabicPeriod"/>
            </a:pPr>
            <a:r>
              <a:rPr lang="en" sz="2600"/>
              <a:t>PESB will review best practices based on the outcomes of both groups and our collaboration with preparation programs</a:t>
            </a:r>
            <a:endParaRPr sz="2600"/>
          </a:p>
          <a:p>
            <a:pPr marL="457200" lvl="0" indent="-393700" algn="l" rtl="0">
              <a:lnSpc>
                <a:spcPct val="100000"/>
              </a:lnSpc>
              <a:spcBef>
                <a:spcPts val="1600"/>
              </a:spcBef>
              <a:spcAft>
                <a:spcPts val="1600"/>
              </a:spcAft>
              <a:buSzPts val="2600"/>
              <a:buAutoNum type="arabicPeriod"/>
            </a:pPr>
            <a:r>
              <a:rPr lang="en" sz="2600"/>
              <a:t>PESB anticipates providing further guidance to preparation programs during the 2020-21 school year </a:t>
            </a:r>
            <a:endParaRPr sz="2400"/>
          </a:p>
        </p:txBody>
      </p:sp>
      <p:sp>
        <p:nvSpPr>
          <p:cNvPr id="224" name="Google Shape;224;p3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23</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38"/>
          <p:cNvSpPr txBox="1">
            <a:spLocks noGrp="1"/>
          </p:cNvSpPr>
          <p:nvPr>
            <p:ph type="body" idx="1"/>
          </p:nvPr>
        </p:nvSpPr>
        <p:spPr>
          <a:xfrm>
            <a:off x="1490575" y="1485000"/>
            <a:ext cx="7334700" cy="3416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endParaRPr sz="3600"/>
          </a:p>
          <a:p>
            <a:pPr marL="0" lvl="0" indent="0" algn="ctr" rtl="0">
              <a:spcBef>
                <a:spcPts val="1600"/>
              </a:spcBef>
              <a:spcAft>
                <a:spcPts val="0"/>
              </a:spcAft>
              <a:buNone/>
            </a:pPr>
            <a:r>
              <a:rPr lang="en" sz="3600"/>
              <a:t>Questions?</a:t>
            </a:r>
            <a:endParaRPr sz="3600"/>
          </a:p>
          <a:p>
            <a:pPr marL="0" lvl="0" indent="0" algn="ctr" rtl="0">
              <a:spcBef>
                <a:spcPts val="1600"/>
              </a:spcBef>
              <a:spcAft>
                <a:spcPts val="0"/>
              </a:spcAft>
              <a:buNone/>
            </a:pPr>
            <a:endParaRPr/>
          </a:p>
          <a:p>
            <a:pPr marL="0" lvl="0" indent="0" algn="l" rtl="0">
              <a:spcBef>
                <a:spcPts val="1600"/>
              </a:spcBef>
              <a:spcAft>
                <a:spcPts val="0"/>
              </a:spcAft>
              <a:buNone/>
            </a:pPr>
            <a:endParaRPr/>
          </a:p>
          <a:p>
            <a:pPr marL="0" lvl="0" indent="0" algn="l" rtl="0">
              <a:spcBef>
                <a:spcPts val="1600"/>
              </a:spcBef>
              <a:spcAft>
                <a:spcPts val="1600"/>
              </a:spcAft>
              <a:buNone/>
            </a:pPr>
            <a:endParaRPr/>
          </a:p>
        </p:txBody>
      </p:sp>
      <p:sp>
        <p:nvSpPr>
          <p:cNvPr id="230" name="Google Shape;230;p3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24</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p39"/>
          <p:cNvSpPr txBox="1">
            <a:spLocks noGrp="1"/>
          </p:cNvSpPr>
          <p:nvPr>
            <p:ph type="title"/>
          </p:nvPr>
        </p:nvSpPr>
        <p:spPr>
          <a:xfrm>
            <a:off x="1497650" y="445025"/>
            <a:ext cx="7334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300" b="1"/>
              <a:t>New PGP forms</a:t>
            </a:r>
            <a:endParaRPr sz="3300" b="1"/>
          </a:p>
        </p:txBody>
      </p:sp>
      <p:sp>
        <p:nvSpPr>
          <p:cNvPr id="236" name="Google Shape;236;p39"/>
          <p:cNvSpPr txBox="1">
            <a:spLocks noGrp="1"/>
          </p:cNvSpPr>
          <p:nvPr>
            <p:ph type="body" idx="1"/>
          </p:nvPr>
        </p:nvSpPr>
        <p:spPr>
          <a:xfrm>
            <a:off x="1497650" y="1152475"/>
            <a:ext cx="7334700" cy="3990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500"/>
              <a:t>New PGP forms can be found on the PESB website</a:t>
            </a:r>
            <a:r>
              <a:rPr lang="en" sz="1900"/>
              <a:t>:</a:t>
            </a:r>
            <a:endParaRPr sz="1900"/>
          </a:p>
          <a:p>
            <a:pPr marL="457200" lvl="0" indent="-349250" algn="l" rtl="0">
              <a:spcBef>
                <a:spcPts val="1600"/>
              </a:spcBef>
              <a:spcAft>
                <a:spcPts val="0"/>
              </a:spcAft>
              <a:buSzPts val="1900"/>
              <a:buChar char="●"/>
            </a:pPr>
            <a:r>
              <a:rPr lang="en" sz="1900" u="sng">
                <a:solidFill>
                  <a:srgbClr val="0066CC"/>
                </a:solidFill>
                <a:highlight>
                  <a:srgbClr val="FFFFFF"/>
                </a:highlight>
                <a:hlinkClick r:id="rId3"/>
              </a:rPr>
              <a:t>PGP template for educator preparation program completion </a:t>
            </a:r>
            <a:endParaRPr sz="1900"/>
          </a:p>
          <a:p>
            <a:pPr marL="457200" lvl="0" indent="-349250" algn="l" rtl="0">
              <a:spcBef>
                <a:spcPts val="0"/>
              </a:spcBef>
              <a:spcAft>
                <a:spcPts val="0"/>
              </a:spcAft>
              <a:buSzPts val="1900"/>
              <a:buChar char="●"/>
            </a:pPr>
            <a:r>
              <a:rPr lang="en" sz="1900" u="sng">
                <a:solidFill>
                  <a:srgbClr val="0066CC"/>
                </a:solidFill>
                <a:highlight>
                  <a:srgbClr val="FFFFFF"/>
                </a:highlight>
                <a:hlinkClick r:id="rId4"/>
              </a:rPr>
              <a:t>PGP template for certificate renewal </a:t>
            </a:r>
            <a:endParaRPr sz="1900"/>
          </a:p>
          <a:p>
            <a:pPr marL="0" lvl="0" indent="0" algn="l" rtl="0">
              <a:spcBef>
                <a:spcPts val="1600"/>
              </a:spcBef>
              <a:spcAft>
                <a:spcPts val="0"/>
              </a:spcAft>
              <a:buNone/>
            </a:pPr>
            <a:r>
              <a:rPr lang="en" sz="2500"/>
              <a:t>Individuals who have already started PGPs using the old forms may continue to use them.</a:t>
            </a:r>
            <a:endParaRPr sz="2500"/>
          </a:p>
          <a:p>
            <a:pPr marL="0" lvl="0" indent="0" algn="l" rtl="0">
              <a:spcBef>
                <a:spcPts val="1600"/>
              </a:spcBef>
              <a:spcAft>
                <a:spcPts val="1600"/>
              </a:spcAft>
              <a:buNone/>
            </a:pPr>
            <a:r>
              <a:rPr lang="en" sz="2500"/>
              <a:t>Moving forward, the new forms should be used.</a:t>
            </a:r>
            <a:endParaRPr sz="2500"/>
          </a:p>
        </p:txBody>
      </p:sp>
      <p:sp>
        <p:nvSpPr>
          <p:cNvPr id="237" name="Google Shape;237;p3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25</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Google Shape;242;p40"/>
          <p:cNvSpPr txBox="1">
            <a:spLocks noGrp="1"/>
          </p:cNvSpPr>
          <p:nvPr>
            <p:ph type="title"/>
          </p:nvPr>
        </p:nvSpPr>
        <p:spPr>
          <a:xfrm>
            <a:off x="1497650" y="445025"/>
            <a:ext cx="7334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Resource Document for Cert Officers</a:t>
            </a:r>
            <a:endParaRPr/>
          </a:p>
        </p:txBody>
      </p:sp>
      <p:sp>
        <p:nvSpPr>
          <p:cNvPr id="243" name="Google Shape;243;p40"/>
          <p:cNvSpPr txBox="1">
            <a:spLocks noGrp="1"/>
          </p:cNvSpPr>
          <p:nvPr>
            <p:ph type="body" idx="1"/>
          </p:nvPr>
        </p:nvSpPr>
        <p:spPr>
          <a:xfrm>
            <a:off x="1497650" y="1152475"/>
            <a:ext cx="73347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PESB, in Collaboration with WACTE certification officers, will be creating a resource document for all certification officers. </a:t>
            </a:r>
            <a:endParaRPr/>
          </a:p>
          <a:p>
            <a:pPr marL="0" lvl="0" indent="0" algn="l" rtl="0">
              <a:spcBef>
                <a:spcPts val="1600"/>
              </a:spcBef>
              <a:spcAft>
                <a:spcPts val="0"/>
              </a:spcAft>
              <a:buNone/>
            </a:pPr>
            <a:r>
              <a:rPr lang="en"/>
              <a:t>PESB would appreciate any feedback on this list of resources you would like to provide, as well as other resource needs that aren’t included in this document.</a:t>
            </a:r>
            <a:endParaRPr/>
          </a:p>
          <a:p>
            <a:pPr marL="0" lvl="0" indent="0" algn="l" rtl="0">
              <a:spcBef>
                <a:spcPts val="1600"/>
              </a:spcBef>
              <a:spcAft>
                <a:spcPts val="0"/>
              </a:spcAft>
              <a:buNone/>
            </a:pPr>
            <a:r>
              <a:rPr lang="en"/>
              <a:t>Please feel free to make comments on the document and return to me, or email me at </a:t>
            </a:r>
            <a:r>
              <a:rPr lang="en" u="sng">
                <a:solidFill>
                  <a:schemeClr val="hlink"/>
                </a:solidFill>
                <a:hlinkClick r:id="rId3"/>
              </a:rPr>
              <a:t>Leiani.Sherwin@k12.wa.us</a:t>
            </a:r>
            <a:r>
              <a:rPr lang="en"/>
              <a:t>.</a:t>
            </a:r>
            <a:endParaRPr/>
          </a:p>
          <a:p>
            <a:pPr marL="0" lvl="0" indent="0" algn="l" rtl="0">
              <a:spcBef>
                <a:spcPts val="1600"/>
              </a:spcBef>
              <a:spcAft>
                <a:spcPts val="1600"/>
              </a:spcAft>
              <a:buNone/>
            </a:pPr>
            <a:r>
              <a:rPr lang="en"/>
              <a:t>Thank you!</a:t>
            </a:r>
            <a:endParaRPr/>
          </a:p>
        </p:txBody>
      </p:sp>
      <p:sp>
        <p:nvSpPr>
          <p:cNvPr id="244" name="Google Shape;244;p4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26</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Google Shape;249;p41"/>
          <p:cNvSpPr txBox="1">
            <a:spLocks noGrp="1"/>
          </p:cNvSpPr>
          <p:nvPr>
            <p:ph type="body" idx="1"/>
          </p:nvPr>
        </p:nvSpPr>
        <p:spPr>
          <a:xfrm>
            <a:off x="1469350" y="848250"/>
            <a:ext cx="7334700" cy="3690900"/>
          </a:xfrm>
          <a:prstGeom prst="rect">
            <a:avLst/>
          </a:prstGeom>
        </p:spPr>
        <p:txBody>
          <a:bodyPr spcFirstLastPara="1" wrap="square" lIns="91425" tIns="91425" rIns="91425" bIns="91425" anchor="ctr" anchorCtr="0">
            <a:noAutofit/>
          </a:bodyPr>
          <a:lstStyle/>
          <a:p>
            <a:pPr marL="914400" lvl="0" indent="0" algn="ctr" rtl="0">
              <a:spcBef>
                <a:spcPts val="0"/>
              </a:spcBef>
              <a:spcAft>
                <a:spcPts val="0"/>
              </a:spcAft>
              <a:buNone/>
            </a:pPr>
            <a:endParaRPr sz="2400" b="1"/>
          </a:p>
          <a:p>
            <a:pPr marL="0" lvl="0" indent="0" algn="ctr" rtl="0">
              <a:spcBef>
                <a:spcPts val="1600"/>
              </a:spcBef>
              <a:spcAft>
                <a:spcPts val="1600"/>
              </a:spcAft>
              <a:buNone/>
            </a:pPr>
            <a:r>
              <a:rPr lang="en" sz="3600" b="1">
                <a:solidFill>
                  <a:srgbClr val="16387B"/>
                </a:solidFill>
              </a:rPr>
              <a:t>Updates: edTPA and Basic skills assessment</a:t>
            </a:r>
            <a:endParaRPr sz="3600" b="1">
              <a:solidFill>
                <a:srgbClr val="16387B"/>
              </a:solidFill>
            </a:endParaRPr>
          </a:p>
        </p:txBody>
      </p:sp>
      <p:sp>
        <p:nvSpPr>
          <p:cNvPr id="250" name="Google Shape;250;p4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27</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Google Shape;255;p42"/>
          <p:cNvSpPr txBox="1">
            <a:spLocks noGrp="1"/>
          </p:cNvSpPr>
          <p:nvPr>
            <p:ph type="title"/>
          </p:nvPr>
        </p:nvSpPr>
        <p:spPr>
          <a:xfrm>
            <a:off x="1207525" y="155500"/>
            <a:ext cx="75693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t>edTPA updates: SV consequentiality</a:t>
            </a:r>
            <a:endParaRPr b="1"/>
          </a:p>
        </p:txBody>
      </p:sp>
      <p:sp>
        <p:nvSpPr>
          <p:cNvPr id="256" name="Google Shape;256;p42"/>
          <p:cNvSpPr txBox="1">
            <a:spLocks noGrp="1"/>
          </p:cNvSpPr>
          <p:nvPr>
            <p:ph type="body" idx="1"/>
          </p:nvPr>
        </p:nvSpPr>
        <p:spPr>
          <a:xfrm>
            <a:off x="1306075" y="833225"/>
            <a:ext cx="7837800" cy="41568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SzPts val="2000"/>
              <a:buChar char="●"/>
            </a:pPr>
            <a:r>
              <a:rPr lang="en" sz="2000"/>
              <a:t>Recent Board decision re: Student Voice rubrics requirement</a:t>
            </a:r>
            <a:endParaRPr sz="2000"/>
          </a:p>
          <a:p>
            <a:pPr marL="914400" lvl="1" indent="-330200" algn="l" rtl="0">
              <a:spcBef>
                <a:spcPts val="0"/>
              </a:spcBef>
              <a:spcAft>
                <a:spcPts val="0"/>
              </a:spcAft>
              <a:buSzPts val="1600"/>
              <a:buChar char="○"/>
            </a:pPr>
            <a:r>
              <a:rPr lang="en" sz="1600"/>
              <a:t>Board members approved to postpone the consequentiality of Student Voice rubrics </a:t>
            </a:r>
            <a:r>
              <a:rPr lang="en" sz="1600" b="1"/>
              <a:t>until Fall 2020</a:t>
            </a:r>
            <a:r>
              <a:rPr lang="en" sz="1600"/>
              <a:t>. The passing score will remain as 40 exclusive of SV.</a:t>
            </a:r>
            <a:endParaRPr sz="1600"/>
          </a:p>
          <a:p>
            <a:pPr marL="914400" lvl="1" indent="-330200" algn="l" rtl="0">
              <a:spcBef>
                <a:spcPts val="0"/>
              </a:spcBef>
              <a:spcAft>
                <a:spcPts val="0"/>
              </a:spcAft>
              <a:buSzPts val="1600"/>
              <a:buChar char="○"/>
            </a:pPr>
            <a:r>
              <a:rPr lang="en" sz="1600"/>
              <a:t>Board members also directed staff to conduct further research and convene a work group to discuss Student Voice related issues.</a:t>
            </a:r>
            <a:endParaRPr sz="1600"/>
          </a:p>
          <a:p>
            <a:pPr marL="1371600" lvl="2" indent="-330200" algn="l" rtl="0">
              <a:spcBef>
                <a:spcPts val="0"/>
              </a:spcBef>
              <a:spcAft>
                <a:spcPts val="0"/>
              </a:spcAft>
              <a:buSzPts val="1600"/>
              <a:buChar char="■"/>
            </a:pPr>
            <a:r>
              <a:rPr lang="en" sz="1600"/>
              <a:t>edTPA SV work group meeting in October</a:t>
            </a:r>
            <a:endParaRPr sz="1600"/>
          </a:p>
          <a:p>
            <a:pPr marL="457200" lvl="0" indent="-355600" algn="l" rtl="0">
              <a:spcBef>
                <a:spcPts val="0"/>
              </a:spcBef>
              <a:spcAft>
                <a:spcPts val="0"/>
              </a:spcAft>
              <a:buSzPts val="2000"/>
              <a:buChar char="●"/>
            </a:pPr>
            <a:r>
              <a:rPr lang="en" sz="2000"/>
              <a:t>Related Board meeting materials</a:t>
            </a:r>
            <a:endParaRPr sz="2000"/>
          </a:p>
          <a:p>
            <a:pPr marL="914400" lvl="1" indent="-330200" algn="l" rtl="0">
              <a:spcBef>
                <a:spcPts val="0"/>
              </a:spcBef>
              <a:spcAft>
                <a:spcPts val="0"/>
              </a:spcAft>
              <a:buSzPts val="1600"/>
              <a:buChar char="○"/>
            </a:pPr>
            <a:r>
              <a:rPr lang="en" sz="1600" u="sng">
                <a:solidFill>
                  <a:schemeClr val="hlink"/>
                </a:solidFill>
                <a:hlinkClick r:id="rId3"/>
              </a:rPr>
              <a:t>edTPA SV scoring process and data review</a:t>
            </a:r>
            <a:endParaRPr sz="1600"/>
          </a:p>
          <a:p>
            <a:pPr marL="914400" lvl="1" indent="-330200" algn="l" rtl="0">
              <a:spcBef>
                <a:spcPts val="0"/>
              </a:spcBef>
              <a:spcAft>
                <a:spcPts val="0"/>
              </a:spcAft>
              <a:buSzPts val="1600"/>
              <a:buChar char="○"/>
            </a:pPr>
            <a:r>
              <a:rPr lang="en" sz="1600" u="sng">
                <a:solidFill>
                  <a:schemeClr val="hlink"/>
                </a:solidFill>
                <a:hlinkClick r:id="rId4"/>
              </a:rPr>
              <a:t>edTPA SV consequentiality decision</a:t>
            </a:r>
            <a:endParaRPr sz="1600"/>
          </a:p>
          <a:p>
            <a:pPr marL="457200" lvl="0" indent="-355600" algn="l" rtl="0">
              <a:spcBef>
                <a:spcPts val="0"/>
              </a:spcBef>
              <a:spcAft>
                <a:spcPts val="0"/>
              </a:spcAft>
              <a:buSzPts val="2000"/>
              <a:buChar char="●"/>
            </a:pPr>
            <a:r>
              <a:rPr lang="en" sz="2000"/>
              <a:t>Next steps:</a:t>
            </a:r>
            <a:endParaRPr sz="2000"/>
          </a:p>
          <a:p>
            <a:pPr marL="914400" lvl="1" indent="-330200" algn="l" rtl="0">
              <a:spcBef>
                <a:spcPts val="0"/>
              </a:spcBef>
              <a:spcAft>
                <a:spcPts val="0"/>
              </a:spcAft>
              <a:buSzPts val="1600"/>
              <a:buChar char="○"/>
            </a:pPr>
            <a:r>
              <a:rPr lang="en" sz="1600" b="1"/>
              <a:t>October:</a:t>
            </a:r>
            <a:r>
              <a:rPr lang="en" sz="1600"/>
              <a:t> edTPA SV work group meeting in October</a:t>
            </a:r>
            <a:endParaRPr sz="1600"/>
          </a:p>
          <a:p>
            <a:pPr marL="914400" lvl="1" indent="-330200" algn="l" rtl="0">
              <a:spcBef>
                <a:spcPts val="0"/>
              </a:spcBef>
              <a:spcAft>
                <a:spcPts val="0"/>
              </a:spcAft>
              <a:buSzPts val="1600"/>
              <a:buChar char="○"/>
            </a:pPr>
            <a:r>
              <a:rPr lang="en" sz="1600" b="1"/>
              <a:t>November:</a:t>
            </a:r>
            <a:r>
              <a:rPr lang="en" sz="1600"/>
              <a:t> Board meeting presentation re: edTPA SV work group recommendations</a:t>
            </a:r>
            <a:endParaRPr sz="1600"/>
          </a:p>
        </p:txBody>
      </p:sp>
      <p:sp>
        <p:nvSpPr>
          <p:cNvPr id="257" name="Google Shape;257;p4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28</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262" name="Google Shape;262;p43"/>
          <p:cNvSpPr txBox="1">
            <a:spLocks noGrp="1"/>
          </p:cNvSpPr>
          <p:nvPr>
            <p:ph type="title"/>
          </p:nvPr>
        </p:nvSpPr>
        <p:spPr>
          <a:xfrm>
            <a:off x="1244500" y="140225"/>
            <a:ext cx="75879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t>edTPA updates: Low incident areas </a:t>
            </a:r>
            <a:endParaRPr b="1"/>
          </a:p>
        </p:txBody>
      </p:sp>
      <p:sp>
        <p:nvSpPr>
          <p:cNvPr id="263" name="Google Shape;263;p43"/>
          <p:cNvSpPr txBox="1">
            <a:spLocks noGrp="1"/>
          </p:cNvSpPr>
          <p:nvPr>
            <p:ph type="body" idx="1"/>
          </p:nvPr>
        </p:nvSpPr>
        <p:spPr>
          <a:xfrm>
            <a:off x="1380000" y="847675"/>
            <a:ext cx="7764000" cy="41421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SzPts val="2000"/>
              <a:buChar char="●"/>
            </a:pPr>
            <a:r>
              <a:rPr lang="en" sz="2000"/>
              <a:t>Four(4) out of eight(8) edTPA low incident areas become consequential this Fall 2019 with a passing score of 40 .</a:t>
            </a:r>
            <a:endParaRPr sz="2000"/>
          </a:p>
          <a:p>
            <a:pPr marL="914400" lvl="1" indent="-330200" algn="l" rtl="0">
              <a:spcBef>
                <a:spcPts val="0"/>
              </a:spcBef>
              <a:spcAft>
                <a:spcPts val="0"/>
              </a:spcAft>
              <a:buSzPts val="1600"/>
              <a:buChar char="○"/>
            </a:pPr>
            <a:r>
              <a:rPr lang="en" sz="1600"/>
              <a:t>Agricultural Education</a:t>
            </a:r>
            <a:endParaRPr sz="1600"/>
          </a:p>
          <a:p>
            <a:pPr marL="914400" lvl="1" indent="-330200" algn="l" rtl="0">
              <a:spcBef>
                <a:spcPts val="0"/>
              </a:spcBef>
              <a:spcAft>
                <a:spcPts val="0"/>
              </a:spcAft>
              <a:buSzPts val="1600"/>
              <a:buChar char="○"/>
            </a:pPr>
            <a:r>
              <a:rPr lang="en" sz="1600"/>
              <a:t>Family and Consumer Science</a:t>
            </a:r>
            <a:endParaRPr sz="1600"/>
          </a:p>
          <a:p>
            <a:pPr marL="914400" lvl="1" indent="-330200" algn="l" rtl="0">
              <a:spcBef>
                <a:spcPts val="0"/>
              </a:spcBef>
              <a:spcAft>
                <a:spcPts val="0"/>
              </a:spcAft>
              <a:buSzPts val="1600"/>
              <a:buChar char="○"/>
            </a:pPr>
            <a:r>
              <a:rPr lang="en" sz="1600"/>
              <a:t>Health Education</a:t>
            </a:r>
            <a:endParaRPr sz="1600"/>
          </a:p>
          <a:p>
            <a:pPr marL="914400" lvl="1" indent="-330200" algn="l" rtl="0">
              <a:spcBef>
                <a:spcPts val="0"/>
              </a:spcBef>
              <a:spcAft>
                <a:spcPts val="0"/>
              </a:spcAft>
              <a:buSzPts val="1600"/>
              <a:buChar char="○"/>
            </a:pPr>
            <a:r>
              <a:rPr lang="en" sz="1600"/>
              <a:t>Visual Arts</a:t>
            </a:r>
            <a:endParaRPr sz="1600"/>
          </a:p>
          <a:p>
            <a:pPr marL="457200" lvl="0" indent="-355600" algn="l" rtl="0">
              <a:spcBef>
                <a:spcPts val="0"/>
              </a:spcBef>
              <a:spcAft>
                <a:spcPts val="0"/>
              </a:spcAft>
              <a:buSzPts val="2000"/>
              <a:buChar char="●"/>
            </a:pPr>
            <a:r>
              <a:rPr lang="en" sz="2000"/>
              <a:t>Per remaining four(4) edTPA areas will not have a PESB-set passing score until more data are available.</a:t>
            </a:r>
            <a:endParaRPr sz="2000"/>
          </a:p>
          <a:p>
            <a:pPr marL="914400" lvl="1" indent="-330200" algn="l" rtl="0">
              <a:spcBef>
                <a:spcPts val="0"/>
              </a:spcBef>
              <a:spcAft>
                <a:spcPts val="0"/>
              </a:spcAft>
              <a:buSzPts val="1600"/>
              <a:buChar char="○"/>
            </a:pPr>
            <a:r>
              <a:rPr lang="en" sz="1600"/>
              <a:t>Business Education</a:t>
            </a:r>
            <a:endParaRPr sz="1600"/>
          </a:p>
          <a:p>
            <a:pPr marL="914400" lvl="1" indent="-330200" algn="l" rtl="0">
              <a:spcBef>
                <a:spcPts val="0"/>
              </a:spcBef>
              <a:spcAft>
                <a:spcPts val="0"/>
              </a:spcAft>
              <a:buSzPts val="1600"/>
              <a:buChar char="○"/>
            </a:pPr>
            <a:r>
              <a:rPr lang="en" sz="1600"/>
              <a:t>English as an Additional Language</a:t>
            </a:r>
            <a:endParaRPr sz="1600"/>
          </a:p>
          <a:p>
            <a:pPr marL="914400" lvl="1" indent="-330200" algn="l" rtl="0">
              <a:spcBef>
                <a:spcPts val="0"/>
              </a:spcBef>
              <a:spcAft>
                <a:spcPts val="0"/>
              </a:spcAft>
              <a:buSzPts val="1600"/>
              <a:buChar char="○"/>
            </a:pPr>
            <a:r>
              <a:rPr lang="en" sz="1600"/>
              <a:t>Library Specialist</a:t>
            </a:r>
            <a:endParaRPr sz="1600"/>
          </a:p>
          <a:p>
            <a:pPr marL="914400" lvl="1" indent="-330200" algn="l" rtl="0">
              <a:spcBef>
                <a:spcPts val="0"/>
              </a:spcBef>
              <a:spcAft>
                <a:spcPts val="0"/>
              </a:spcAft>
              <a:buSzPts val="1600"/>
              <a:buChar char="○"/>
            </a:pPr>
            <a:r>
              <a:rPr lang="en" sz="1600"/>
              <a:t>Technology and Engineering Education</a:t>
            </a:r>
            <a:endParaRPr sz="1600"/>
          </a:p>
          <a:p>
            <a:pPr marL="457200" lvl="0" indent="-355600" algn="l" rtl="0">
              <a:spcBef>
                <a:spcPts val="0"/>
              </a:spcBef>
              <a:spcAft>
                <a:spcPts val="0"/>
              </a:spcAft>
              <a:buSzPts val="2000"/>
              <a:buChar char="●"/>
            </a:pPr>
            <a:r>
              <a:rPr lang="en" sz="2000"/>
              <a:t>Reference: </a:t>
            </a:r>
            <a:r>
              <a:rPr lang="en" sz="2000" u="sng">
                <a:solidFill>
                  <a:srgbClr val="1155CC"/>
                </a:solidFill>
                <a:hlinkClick r:id="rId3"/>
              </a:rPr>
              <a:t>July 2018 Board meeting</a:t>
            </a:r>
            <a:r>
              <a:rPr lang="en" sz="2000">
                <a:solidFill>
                  <a:schemeClr val="dk1"/>
                </a:solidFill>
              </a:rPr>
              <a:t> </a:t>
            </a:r>
            <a:endParaRPr sz="2000"/>
          </a:p>
        </p:txBody>
      </p:sp>
      <p:sp>
        <p:nvSpPr>
          <p:cNvPr id="264" name="Google Shape;264;p4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29</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1" name="Google Shape;81;p17"/>
          <p:cNvSpPr txBox="1">
            <a:spLocks noGrp="1"/>
          </p:cNvSpPr>
          <p:nvPr>
            <p:ph type="body" idx="1"/>
          </p:nvPr>
        </p:nvSpPr>
        <p:spPr>
          <a:xfrm>
            <a:off x="1469350" y="848250"/>
            <a:ext cx="7334700" cy="3690900"/>
          </a:xfrm>
          <a:prstGeom prst="rect">
            <a:avLst/>
          </a:prstGeom>
        </p:spPr>
        <p:txBody>
          <a:bodyPr spcFirstLastPara="1" wrap="square" lIns="91425" tIns="91425" rIns="91425" bIns="91425" anchor="ctr" anchorCtr="0">
            <a:noAutofit/>
          </a:bodyPr>
          <a:lstStyle/>
          <a:p>
            <a:pPr marL="914400" lvl="0" indent="0" algn="ctr" rtl="0">
              <a:spcBef>
                <a:spcPts val="0"/>
              </a:spcBef>
              <a:spcAft>
                <a:spcPts val="0"/>
              </a:spcAft>
              <a:buNone/>
            </a:pPr>
            <a:endParaRPr sz="2400"/>
          </a:p>
          <a:p>
            <a:pPr marL="0" lvl="0" indent="0" algn="ctr" rtl="0">
              <a:spcBef>
                <a:spcPts val="1600"/>
              </a:spcBef>
              <a:spcAft>
                <a:spcPts val="0"/>
              </a:spcAft>
              <a:buNone/>
            </a:pPr>
            <a:r>
              <a:rPr lang="en" sz="3600">
                <a:solidFill>
                  <a:srgbClr val="16387B"/>
                </a:solidFill>
              </a:rPr>
              <a:t>Dual Endorsement Requirement</a:t>
            </a:r>
            <a:endParaRPr sz="3600">
              <a:solidFill>
                <a:srgbClr val="16387B"/>
              </a:solidFill>
            </a:endParaRPr>
          </a:p>
          <a:p>
            <a:pPr marL="0" lvl="0" indent="0" algn="ctr" rtl="0">
              <a:spcBef>
                <a:spcPts val="1600"/>
              </a:spcBef>
              <a:spcAft>
                <a:spcPts val="1600"/>
              </a:spcAft>
              <a:buNone/>
            </a:pPr>
            <a:endParaRPr sz="3600">
              <a:solidFill>
                <a:srgbClr val="16387B"/>
              </a:solidFill>
            </a:endParaRPr>
          </a:p>
        </p:txBody>
      </p:sp>
      <p:sp>
        <p:nvSpPr>
          <p:cNvPr id="82" name="Google Shape;82;p1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3</a:t>
            </a:fld>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sp>
        <p:nvSpPr>
          <p:cNvPr id="269" name="Google Shape;269;p44"/>
          <p:cNvSpPr txBox="1">
            <a:spLocks noGrp="1"/>
          </p:cNvSpPr>
          <p:nvPr>
            <p:ph type="title"/>
          </p:nvPr>
        </p:nvSpPr>
        <p:spPr>
          <a:xfrm>
            <a:off x="1497650" y="445025"/>
            <a:ext cx="7334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b="1"/>
              <a:t>Basic skills assessment update</a:t>
            </a:r>
            <a:endParaRPr b="1"/>
          </a:p>
        </p:txBody>
      </p:sp>
      <p:sp>
        <p:nvSpPr>
          <p:cNvPr id="270" name="Google Shape;270;p44"/>
          <p:cNvSpPr txBox="1">
            <a:spLocks noGrp="1"/>
          </p:cNvSpPr>
          <p:nvPr>
            <p:ph type="body" idx="1"/>
          </p:nvPr>
        </p:nvSpPr>
        <p:spPr>
          <a:xfrm>
            <a:off x="1497650" y="1152475"/>
            <a:ext cx="7334700" cy="3416400"/>
          </a:xfrm>
          <a:prstGeom prst="rect">
            <a:avLst/>
          </a:prstGeom>
        </p:spPr>
        <p:txBody>
          <a:bodyPr spcFirstLastPara="1" wrap="square" lIns="91425" tIns="91425" rIns="91425" bIns="91425" anchor="t" anchorCtr="0">
            <a:noAutofit/>
          </a:bodyPr>
          <a:lstStyle/>
          <a:p>
            <a:pPr marL="457200" lvl="0" indent="-381000" algn="l" rtl="0">
              <a:spcBef>
                <a:spcPts val="0"/>
              </a:spcBef>
              <a:spcAft>
                <a:spcPts val="0"/>
              </a:spcAft>
              <a:buSzPts val="2400"/>
              <a:buChar char="●"/>
            </a:pPr>
            <a:r>
              <a:rPr lang="en" sz="2400"/>
              <a:t>Expansion of basic skills assessment options for all candidates</a:t>
            </a:r>
            <a:endParaRPr sz="2400"/>
          </a:p>
        </p:txBody>
      </p:sp>
      <p:sp>
        <p:nvSpPr>
          <p:cNvPr id="271" name="Google Shape;271;p4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30</a:t>
            </a:fld>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sp>
        <p:nvSpPr>
          <p:cNvPr id="276" name="Google Shape;276;p45"/>
          <p:cNvSpPr txBox="1">
            <a:spLocks noGrp="1"/>
          </p:cNvSpPr>
          <p:nvPr>
            <p:ph type="title"/>
          </p:nvPr>
        </p:nvSpPr>
        <p:spPr>
          <a:xfrm>
            <a:off x="1357275" y="85575"/>
            <a:ext cx="74751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t>Current policy</a:t>
            </a:r>
            <a:endParaRPr b="1"/>
          </a:p>
        </p:txBody>
      </p:sp>
      <p:sp>
        <p:nvSpPr>
          <p:cNvPr id="277" name="Google Shape;277;p4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31</a:t>
            </a:fld>
            <a:endParaRPr/>
          </a:p>
        </p:txBody>
      </p:sp>
      <p:graphicFrame>
        <p:nvGraphicFramePr>
          <p:cNvPr id="278" name="Google Shape;278;p45"/>
          <p:cNvGraphicFramePr/>
          <p:nvPr/>
        </p:nvGraphicFramePr>
        <p:xfrm>
          <a:off x="1247750" y="763488"/>
          <a:ext cx="3000000" cy="3000000"/>
        </p:xfrm>
        <a:graphic>
          <a:graphicData uri="http://schemas.openxmlformats.org/drawingml/2006/table">
            <a:tbl>
              <a:tblPr>
                <a:noFill/>
                <a:tableStyleId>{0DC37369-B970-4B28-815E-D11C37D55909}</a:tableStyleId>
              </a:tblPr>
              <a:tblGrid>
                <a:gridCol w="1245125"/>
                <a:gridCol w="2962100"/>
                <a:gridCol w="3627125"/>
              </a:tblGrid>
              <a:tr h="393525">
                <a:tc>
                  <a:txBody>
                    <a:bodyPr/>
                    <a:lstStyle/>
                    <a:p>
                      <a:pPr marL="0" lvl="0" indent="0" algn="l" rtl="0">
                        <a:spcBef>
                          <a:spcPts val="0"/>
                        </a:spcBef>
                        <a:spcAft>
                          <a:spcPts val="0"/>
                        </a:spcAft>
                        <a:buNone/>
                      </a:pPr>
                      <a:r>
                        <a:rPr lang="en" sz="1800" b="1">
                          <a:solidFill>
                            <a:srgbClr val="FFFFFF"/>
                          </a:solidFill>
                        </a:rPr>
                        <a:t>Current</a:t>
                      </a:r>
                      <a:endParaRPr sz="1800" b="1">
                        <a:solidFill>
                          <a:srgbClr val="FFFFFF"/>
                        </a:solidFill>
                      </a:endParaRPr>
                    </a:p>
                  </a:txBody>
                  <a:tcPr marL="88900" marR="88900" marT="50800" marB="5080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38100" cap="flat" cmpd="sng">
                      <a:solidFill>
                        <a:srgbClr val="FFFFFF"/>
                      </a:solidFill>
                      <a:prstDash val="solid"/>
                      <a:round/>
                      <a:headEnd type="none" w="sm" len="sm"/>
                      <a:tailEnd type="none" w="sm" len="sm"/>
                    </a:lnB>
                    <a:solidFill>
                      <a:srgbClr val="6D9EEB"/>
                    </a:solidFill>
                  </a:tcPr>
                </a:tc>
                <a:tc>
                  <a:txBody>
                    <a:bodyPr/>
                    <a:lstStyle/>
                    <a:p>
                      <a:pPr marL="0" lvl="0" indent="0" algn="ctr" rtl="0">
                        <a:spcBef>
                          <a:spcPts val="0"/>
                        </a:spcBef>
                        <a:spcAft>
                          <a:spcPts val="0"/>
                        </a:spcAft>
                        <a:buNone/>
                      </a:pPr>
                      <a:r>
                        <a:rPr lang="en" sz="1800" b="1">
                          <a:solidFill>
                            <a:srgbClr val="FFFFFF"/>
                          </a:solidFill>
                        </a:rPr>
                        <a:t>Alternatives</a:t>
                      </a:r>
                      <a:endParaRPr sz="1800" b="1">
                        <a:solidFill>
                          <a:srgbClr val="FFFFFF"/>
                        </a:solidFill>
                      </a:endParaRPr>
                    </a:p>
                  </a:txBody>
                  <a:tcPr marL="88900" marR="88900" marT="50800" marB="50800" anchor="ctr">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38100" cap="flat" cmpd="sng">
                      <a:solidFill>
                        <a:srgbClr val="FFFFFF"/>
                      </a:solidFill>
                      <a:prstDash val="solid"/>
                      <a:round/>
                      <a:headEnd type="none" w="sm" len="sm"/>
                      <a:tailEnd type="none" w="sm" len="sm"/>
                    </a:lnB>
                    <a:solidFill>
                      <a:srgbClr val="6D9EEB"/>
                    </a:solidFill>
                  </a:tcPr>
                </a:tc>
                <a:tc>
                  <a:txBody>
                    <a:bodyPr/>
                    <a:lstStyle/>
                    <a:p>
                      <a:pPr marL="0" lvl="0" indent="0" algn="ctr" rtl="0">
                        <a:spcBef>
                          <a:spcPts val="0"/>
                        </a:spcBef>
                        <a:spcAft>
                          <a:spcPts val="0"/>
                        </a:spcAft>
                        <a:buNone/>
                      </a:pPr>
                      <a:r>
                        <a:rPr lang="en" sz="1800" b="1">
                          <a:solidFill>
                            <a:srgbClr val="FFFFFF"/>
                          </a:solidFill>
                        </a:rPr>
                        <a:t>Equivalencies</a:t>
                      </a:r>
                      <a:endParaRPr sz="1800" b="1">
                        <a:solidFill>
                          <a:srgbClr val="FFFFFF"/>
                        </a:solidFill>
                      </a:endParaRPr>
                    </a:p>
                  </a:txBody>
                  <a:tcPr marL="88900" marR="88900" marT="50800" marB="50800" anchor="ctr">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38100" cap="flat" cmpd="sng">
                      <a:solidFill>
                        <a:srgbClr val="FFFFFF"/>
                      </a:solidFill>
                      <a:prstDash val="solid"/>
                      <a:round/>
                      <a:headEnd type="none" w="sm" len="sm"/>
                      <a:tailEnd type="none" w="sm" len="sm"/>
                    </a:lnB>
                    <a:solidFill>
                      <a:srgbClr val="6D9EEB"/>
                    </a:solidFill>
                  </a:tcPr>
                </a:tc>
              </a:tr>
              <a:tr h="1531425">
                <a:tc>
                  <a:txBody>
                    <a:bodyPr/>
                    <a:lstStyle/>
                    <a:p>
                      <a:pPr marL="0" lvl="0" indent="0" algn="l" rtl="0">
                        <a:spcBef>
                          <a:spcPts val="0"/>
                        </a:spcBef>
                        <a:spcAft>
                          <a:spcPts val="0"/>
                        </a:spcAft>
                        <a:buNone/>
                      </a:pPr>
                      <a:r>
                        <a:rPr lang="en" sz="1800" b="1"/>
                        <a:t>Who?</a:t>
                      </a:r>
                      <a:endParaRPr sz="1800" b="1"/>
                    </a:p>
                  </a:txBody>
                  <a:tcPr marL="88900" marR="88900" marT="50800" marB="5080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381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r>
                        <a:rPr lang="en" sz="1800"/>
                        <a:t>All candidates - all programs</a:t>
                      </a:r>
                      <a:endParaRPr sz="1800"/>
                    </a:p>
                  </a:txBody>
                  <a:tcPr marL="88900" marR="88900" marT="50800" marB="5080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381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r>
                        <a:rPr lang="en" sz="1800"/>
                        <a:t>Out-of-state candidates for certification &amp; out-of-state candidates for admission into post-bac / master’s level programs</a:t>
                      </a:r>
                      <a:endParaRPr sz="1800"/>
                    </a:p>
                  </a:txBody>
                  <a:tcPr marL="88900" marR="88900" marT="50800" marB="5080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381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solidFill>
                      <a:srgbClr val="FFFFFF"/>
                    </a:solidFill>
                  </a:tcPr>
                </a:tc>
              </a:tr>
              <a:tr h="1692825">
                <a:tc>
                  <a:txBody>
                    <a:bodyPr/>
                    <a:lstStyle/>
                    <a:p>
                      <a:pPr marL="0" lvl="0" indent="0" algn="l" rtl="0">
                        <a:spcBef>
                          <a:spcPts val="0"/>
                        </a:spcBef>
                        <a:spcAft>
                          <a:spcPts val="0"/>
                        </a:spcAft>
                        <a:buNone/>
                      </a:pPr>
                      <a:r>
                        <a:rPr lang="en" sz="1800" b="1"/>
                        <a:t>What </a:t>
                      </a:r>
                      <a:endParaRPr sz="1800" b="1"/>
                    </a:p>
                    <a:p>
                      <a:pPr marL="0" lvl="0" indent="0" algn="l" rtl="0">
                        <a:spcBef>
                          <a:spcPts val="0"/>
                        </a:spcBef>
                        <a:spcAft>
                          <a:spcPts val="0"/>
                        </a:spcAft>
                        <a:buNone/>
                      </a:pPr>
                      <a:r>
                        <a:rPr lang="en" sz="1800" b="1"/>
                        <a:t>test?</a:t>
                      </a:r>
                      <a:endParaRPr sz="1800" b="1"/>
                    </a:p>
                  </a:txBody>
                  <a:tcPr marL="88900" marR="88900" marT="50800" marB="5080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r>
                        <a:rPr lang="en" sz="1800"/>
                        <a:t>Assessment designated as equal rigor by the PESB</a:t>
                      </a:r>
                      <a:endParaRPr sz="1800"/>
                    </a:p>
                    <a:p>
                      <a:pPr marL="0" lvl="0" indent="0" algn="l" rtl="0">
                        <a:spcBef>
                          <a:spcPts val="0"/>
                        </a:spcBef>
                        <a:spcAft>
                          <a:spcPts val="0"/>
                        </a:spcAft>
                        <a:buNone/>
                      </a:pPr>
                      <a:r>
                        <a:rPr lang="en" sz="1800"/>
                        <a:t>* “equal rigor” only established for SAT and ACT</a:t>
                      </a:r>
                      <a:endParaRPr sz="1800"/>
                    </a:p>
                  </a:txBody>
                  <a:tcPr marL="88900" marR="88900" marT="50800" marB="5080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r>
                        <a:rPr lang="en" sz="1800"/>
                        <a:t>Equivalent basic skills tests (national or other state’s) as published by the PESB, NBPTS certification, equivalent second tier license from another state. </a:t>
                      </a:r>
                      <a:r>
                        <a:rPr lang="en" sz="1800" u="sng">
                          <a:solidFill>
                            <a:srgbClr val="1155CC"/>
                          </a:solidFill>
                          <a:hlinkClick r:id="rId3"/>
                        </a:rPr>
                        <a:t>Equivalent test list</a:t>
                      </a:r>
                      <a:endParaRPr sz="1800"/>
                    </a:p>
                  </a:txBody>
                  <a:tcPr marL="88900" marR="88900" marT="50800" marB="5080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solidFill>
                      <a:srgbClr val="FFFFFF"/>
                    </a:solidFill>
                  </a:tcPr>
                </a:tc>
              </a:tr>
              <a:tr h="675550">
                <a:tc>
                  <a:txBody>
                    <a:bodyPr/>
                    <a:lstStyle/>
                    <a:p>
                      <a:pPr marL="0" lvl="0" indent="0" algn="l" rtl="0">
                        <a:spcBef>
                          <a:spcPts val="0"/>
                        </a:spcBef>
                        <a:spcAft>
                          <a:spcPts val="0"/>
                        </a:spcAft>
                        <a:buNone/>
                      </a:pPr>
                      <a:r>
                        <a:rPr lang="en" sz="1800" b="1"/>
                        <a:t>RCW &amp; WAC</a:t>
                      </a:r>
                      <a:endParaRPr sz="1800" b="1"/>
                    </a:p>
                  </a:txBody>
                  <a:tcPr marL="88900" marR="88900" marT="50800" marB="5080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r>
                        <a:rPr lang="en" sz="1800" u="sng">
                          <a:solidFill>
                            <a:srgbClr val="0563C1"/>
                          </a:solidFill>
                          <a:hlinkClick r:id="rId4"/>
                        </a:rPr>
                        <a:t>RCW 28A.410.220 (1) (d)</a:t>
                      </a:r>
                      <a:endParaRPr sz="1800"/>
                    </a:p>
                    <a:p>
                      <a:pPr marL="0" lvl="0" indent="0" algn="l" rtl="0">
                        <a:spcBef>
                          <a:spcPts val="0"/>
                        </a:spcBef>
                        <a:spcAft>
                          <a:spcPts val="0"/>
                        </a:spcAft>
                        <a:buNone/>
                      </a:pPr>
                      <a:r>
                        <a:rPr lang="en" sz="1800" u="sng">
                          <a:solidFill>
                            <a:srgbClr val="0563C1"/>
                          </a:solidFill>
                          <a:hlinkClick r:id="rId5"/>
                        </a:rPr>
                        <a:t>WAC 181-01-004</a:t>
                      </a:r>
                      <a:endParaRPr sz="1800"/>
                    </a:p>
                  </a:txBody>
                  <a:tcPr marL="88900" marR="88900" marT="50800" marB="5080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solidFill>
                      <a:srgbClr val="FFFFFF"/>
                    </a:solidFill>
                  </a:tcPr>
                </a:tc>
                <a:tc>
                  <a:txBody>
                    <a:bodyPr/>
                    <a:lstStyle/>
                    <a:p>
                      <a:pPr marL="0" lvl="0" indent="0" algn="l" rtl="0">
                        <a:spcBef>
                          <a:spcPts val="0"/>
                        </a:spcBef>
                        <a:spcAft>
                          <a:spcPts val="0"/>
                        </a:spcAft>
                        <a:buNone/>
                      </a:pPr>
                      <a:r>
                        <a:rPr lang="en" sz="1800" u="sng">
                          <a:solidFill>
                            <a:srgbClr val="0563C1"/>
                          </a:solidFill>
                          <a:hlinkClick r:id="rId4"/>
                        </a:rPr>
                        <a:t>RCW 28A.410.220 (1) (c)</a:t>
                      </a:r>
                      <a:endParaRPr sz="1800"/>
                    </a:p>
                    <a:p>
                      <a:pPr marL="0" lvl="0" indent="0" algn="l" rtl="0">
                        <a:spcBef>
                          <a:spcPts val="0"/>
                        </a:spcBef>
                        <a:spcAft>
                          <a:spcPts val="0"/>
                        </a:spcAft>
                        <a:buNone/>
                      </a:pPr>
                      <a:r>
                        <a:rPr lang="en" sz="1800" u="sng">
                          <a:solidFill>
                            <a:srgbClr val="0563C1"/>
                          </a:solidFill>
                          <a:hlinkClick r:id="rId5"/>
                        </a:rPr>
                        <a:t>WAC 181-01-002</a:t>
                      </a:r>
                      <a:endParaRPr sz="1800"/>
                    </a:p>
                  </a:txBody>
                  <a:tcPr marL="88900" marR="88900" marT="50800" marB="5080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solidFill>
                      <a:srgbClr val="FFFFFF"/>
                    </a:solidFill>
                  </a:tcPr>
                </a:tc>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Google Shape;283;p46"/>
          <p:cNvSpPr txBox="1">
            <a:spLocks noGrp="1"/>
          </p:cNvSpPr>
          <p:nvPr>
            <p:ph type="title"/>
          </p:nvPr>
        </p:nvSpPr>
        <p:spPr>
          <a:xfrm>
            <a:off x="1497650" y="445025"/>
            <a:ext cx="7334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t>Issues with the current policy</a:t>
            </a:r>
            <a:endParaRPr b="1"/>
          </a:p>
        </p:txBody>
      </p:sp>
      <p:sp>
        <p:nvSpPr>
          <p:cNvPr id="284" name="Google Shape;284;p46"/>
          <p:cNvSpPr txBox="1">
            <a:spLocks noGrp="1"/>
          </p:cNvSpPr>
          <p:nvPr>
            <p:ph type="body" idx="1"/>
          </p:nvPr>
        </p:nvSpPr>
        <p:spPr>
          <a:xfrm>
            <a:off x="1497650" y="1152475"/>
            <a:ext cx="7334700" cy="34164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SzPts val="2000"/>
              <a:buChar char="●"/>
            </a:pPr>
            <a:r>
              <a:rPr lang="en" sz="2000"/>
              <a:t>The distinction between alternatives and equivalent tests caused confusion for teacher preparation programs and school districts when guiding their candidates. </a:t>
            </a:r>
            <a:endParaRPr sz="2000"/>
          </a:p>
          <a:p>
            <a:pPr marL="457200" lvl="0" indent="-355600" algn="l" rtl="0">
              <a:spcBef>
                <a:spcPts val="0"/>
              </a:spcBef>
              <a:spcAft>
                <a:spcPts val="0"/>
              </a:spcAft>
              <a:buSzPts val="2000"/>
              <a:buChar char="●"/>
            </a:pPr>
            <a:r>
              <a:rPr lang="en" sz="2000"/>
              <a:t>Many stakeholders have raised an equity issue between out-of-state candidates who apply to a master’s or post-baccalaureate program and those who apply to an undergraduate program. </a:t>
            </a:r>
            <a:endParaRPr sz="2000"/>
          </a:p>
          <a:p>
            <a:pPr marL="457200" lvl="0" indent="-355600" algn="l" rtl="0">
              <a:spcBef>
                <a:spcPts val="0"/>
              </a:spcBef>
              <a:spcAft>
                <a:spcPts val="0"/>
              </a:spcAft>
              <a:buSzPts val="2000"/>
              <a:buChar char="●"/>
            </a:pPr>
            <a:r>
              <a:rPr lang="en" sz="2000"/>
              <a:t>This requirement appears to be a barrier particularly for military spouses who transfer to Washington undergraduate-level teacher prep programs.</a:t>
            </a:r>
            <a:endParaRPr sz="2000"/>
          </a:p>
        </p:txBody>
      </p:sp>
      <p:sp>
        <p:nvSpPr>
          <p:cNvPr id="285" name="Google Shape;285;p4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32</a:t>
            </a:fld>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290" name="Google Shape;290;p47"/>
          <p:cNvSpPr txBox="1">
            <a:spLocks noGrp="1"/>
          </p:cNvSpPr>
          <p:nvPr>
            <p:ph type="title"/>
          </p:nvPr>
        </p:nvSpPr>
        <p:spPr>
          <a:xfrm>
            <a:off x="1367725" y="96025"/>
            <a:ext cx="7339200" cy="832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t>Approved basic skills assessment options</a:t>
            </a:r>
            <a:endParaRPr b="1"/>
          </a:p>
        </p:txBody>
      </p:sp>
      <p:sp>
        <p:nvSpPr>
          <p:cNvPr id="291" name="Google Shape;291;p4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33</a:t>
            </a:fld>
            <a:endParaRPr/>
          </a:p>
        </p:txBody>
      </p:sp>
      <p:graphicFrame>
        <p:nvGraphicFramePr>
          <p:cNvPr id="292" name="Google Shape;292;p47"/>
          <p:cNvGraphicFramePr/>
          <p:nvPr/>
        </p:nvGraphicFramePr>
        <p:xfrm>
          <a:off x="1282525" y="928213"/>
          <a:ext cx="3000000" cy="3000000"/>
        </p:xfrm>
        <a:graphic>
          <a:graphicData uri="http://schemas.openxmlformats.org/drawingml/2006/table">
            <a:tbl>
              <a:tblPr>
                <a:noFill/>
                <a:tableStyleId>{0DC37369-B970-4B28-815E-D11C37D55909}</a:tableStyleId>
              </a:tblPr>
              <a:tblGrid>
                <a:gridCol w="1559950"/>
                <a:gridCol w="2567825"/>
                <a:gridCol w="3733700"/>
              </a:tblGrid>
              <a:tr h="465125">
                <a:tc>
                  <a:txBody>
                    <a:bodyPr/>
                    <a:lstStyle/>
                    <a:p>
                      <a:pPr marL="0" lvl="0" indent="0" algn="l" rtl="0">
                        <a:spcBef>
                          <a:spcPts val="0"/>
                        </a:spcBef>
                        <a:spcAft>
                          <a:spcPts val="0"/>
                        </a:spcAft>
                        <a:buNone/>
                      </a:pPr>
                      <a:r>
                        <a:rPr lang="en" sz="1800" b="1">
                          <a:solidFill>
                            <a:srgbClr val="FFFFFF"/>
                          </a:solidFill>
                        </a:rPr>
                        <a:t>Proposed</a:t>
                      </a:r>
                      <a:endParaRPr sz="1800" b="1">
                        <a:solidFill>
                          <a:srgbClr val="FFFFFF"/>
                        </a:solidFill>
                      </a:endParaRPr>
                    </a:p>
                  </a:txBody>
                  <a:tcPr marL="88900" marR="88900" marT="50800" marB="5080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38100" cap="flat" cmpd="sng">
                      <a:solidFill>
                        <a:srgbClr val="FFFFFF"/>
                      </a:solidFill>
                      <a:prstDash val="solid"/>
                      <a:round/>
                      <a:headEnd type="none" w="sm" len="sm"/>
                      <a:tailEnd type="none" w="sm" len="sm"/>
                    </a:lnB>
                    <a:solidFill>
                      <a:srgbClr val="6D9EEB"/>
                    </a:solidFill>
                  </a:tcPr>
                </a:tc>
                <a:tc gridSpan="2">
                  <a:txBody>
                    <a:bodyPr/>
                    <a:lstStyle/>
                    <a:p>
                      <a:pPr marL="0" lvl="0" indent="0" algn="ctr" rtl="0">
                        <a:spcBef>
                          <a:spcPts val="0"/>
                        </a:spcBef>
                        <a:spcAft>
                          <a:spcPts val="0"/>
                        </a:spcAft>
                        <a:buNone/>
                      </a:pPr>
                      <a:r>
                        <a:rPr lang="en" sz="1800" b="1">
                          <a:solidFill>
                            <a:srgbClr val="FFFFFF"/>
                          </a:solidFill>
                        </a:rPr>
                        <a:t>Alternatives &amp; Equivalencies</a:t>
                      </a:r>
                      <a:endParaRPr sz="1800" b="1">
                        <a:solidFill>
                          <a:srgbClr val="FFFFFF"/>
                        </a:solidFill>
                      </a:endParaRPr>
                    </a:p>
                  </a:txBody>
                  <a:tcPr marL="88900" marR="88900" marT="50800" marB="50800" anchor="ctr">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38100" cap="flat" cmpd="sng">
                      <a:solidFill>
                        <a:srgbClr val="FFFFFF"/>
                      </a:solidFill>
                      <a:prstDash val="solid"/>
                      <a:round/>
                      <a:headEnd type="none" w="sm" len="sm"/>
                      <a:tailEnd type="none" w="sm" len="sm"/>
                    </a:lnB>
                    <a:solidFill>
                      <a:srgbClr val="6D9EEB"/>
                    </a:solidFill>
                  </a:tcPr>
                </a:tc>
                <a:tc hMerge="1">
                  <a:txBody>
                    <a:bodyPr/>
                    <a:lstStyle/>
                    <a:p>
                      <a:endParaRPr lang="en-US"/>
                    </a:p>
                  </a:txBody>
                  <a:tcPr/>
                </a:tc>
              </a:tr>
              <a:tr h="770725">
                <a:tc>
                  <a:txBody>
                    <a:bodyPr/>
                    <a:lstStyle/>
                    <a:p>
                      <a:pPr marL="0" lvl="0" indent="0" algn="l" rtl="0">
                        <a:spcBef>
                          <a:spcPts val="0"/>
                        </a:spcBef>
                        <a:spcAft>
                          <a:spcPts val="0"/>
                        </a:spcAft>
                        <a:buNone/>
                      </a:pPr>
                      <a:r>
                        <a:rPr lang="en" sz="1800" b="1"/>
                        <a:t>Who?</a:t>
                      </a:r>
                      <a:endParaRPr sz="1800" b="1"/>
                    </a:p>
                  </a:txBody>
                  <a:tcPr marL="88900" marR="88900" marT="50800" marB="5080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381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solidFill>
                      <a:srgbClr val="FFFFFF"/>
                    </a:solidFill>
                  </a:tcPr>
                </a:tc>
                <a:tc gridSpan="2">
                  <a:txBody>
                    <a:bodyPr/>
                    <a:lstStyle/>
                    <a:p>
                      <a:pPr marL="0" lvl="0" indent="0" algn="l" rtl="0">
                        <a:spcBef>
                          <a:spcPts val="0"/>
                        </a:spcBef>
                        <a:spcAft>
                          <a:spcPts val="0"/>
                        </a:spcAft>
                        <a:buNone/>
                      </a:pPr>
                      <a:r>
                        <a:rPr lang="en" sz="1800"/>
                        <a:t>All candidates - all programs</a:t>
                      </a:r>
                      <a:endParaRPr sz="1800"/>
                    </a:p>
                    <a:p>
                      <a:pPr marL="0" lvl="0" indent="0" algn="l" rtl="0">
                        <a:spcBef>
                          <a:spcPts val="0"/>
                        </a:spcBef>
                        <a:spcAft>
                          <a:spcPts val="0"/>
                        </a:spcAft>
                        <a:buNone/>
                      </a:pPr>
                      <a:endParaRPr sz="1800"/>
                    </a:p>
                  </a:txBody>
                  <a:tcPr marL="88900" marR="88900" marT="50800" marB="5080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381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solidFill>
                      <a:srgbClr val="FFFFFF"/>
                    </a:solidFill>
                  </a:tcPr>
                </a:tc>
                <a:tc hMerge="1">
                  <a:txBody>
                    <a:bodyPr/>
                    <a:lstStyle/>
                    <a:p>
                      <a:endParaRPr lang="en-US"/>
                    </a:p>
                  </a:txBody>
                  <a:tcPr/>
                </a:tc>
              </a:tr>
              <a:tr h="1810100">
                <a:tc>
                  <a:txBody>
                    <a:bodyPr/>
                    <a:lstStyle/>
                    <a:p>
                      <a:pPr marL="0" lvl="0" indent="0" algn="l" rtl="0">
                        <a:spcBef>
                          <a:spcPts val="0"/>
                        </a:spcBef>
                        <a:spcAft>
                          <a:spcPts val="0"/>
                        </a:spcAft>
                        <a:buNone/>
                      </a:pPr>
                      <a:r>
                        <a:rPr lang="en" sz="1800" b="1"/>
                        <a:t>What </a:t>
                      </a:r>
                      <a:endParaRPr sz="1800" b="1"/>
                    </a:p>
                    <a:p>
                      <a:pPr marL="0" lvl="0" indent="0" algn="l" rtl="0">
                        <a:spcBef>
                          <a:spcPts val="0"/>
                        </a:spcBef>
                        <a:spcAft>
                          <a:spcPts val="0"/>
                        </a:spcAft>
                        <a:buNone/>
                      </a:pPr>
                      <a:r>
                        <a:rPr lang="en" sz="1800" b="1"/>
                        <a:t>test?</a:t>
                      </a:r>
                      <a:endParaRPr sz="1800" b="1"/>
                    </a:p>
                  </a:txBody>
                  <a:tcPr marL="88900" marR="88900" marT="50800" marB="5080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solidFill>
                      <a:srgbClr val="FFFFFF"/>
                    </a:solidFill>
                  </a:tcPr>
                </a:tc>
                <a:tc gridSpan="2">
                  <a:txBody>
                    <a:bodyPr/>
                    <a:lstStyle/>
                    <a:p>
                      <a:pPr marL="0" lvl="0" indent="0" algn="l" rtl="0">
                        <a:spcBef>
                          <a:spcPts val="0"/>
                        </a:spcBef>
                        <a:spcAft>
                          <a:spcPts val="0"/>
                        </a:spcAft>
                        <a:buNone/>
                      </a:pPr>
                      <a:r>
                        <a:rPr lang="en" sz="1800"/>
                        <a:t>SAT, ACT and other equivalent basic skills tests (either national or other state’s) approved and published by the PESB </a:t>
                      </a:r>
                      <a:endParaRPr sz="1800"/>
                    </a:p>
                    <a:p>
                      <a:pPr marL="0" lvl="0" indent="0" algn="l" rtl="0">
                        <a:spcBef>
                          <a:spcPts val="0"/>
                        </a:spcBef>
                        <a:spcAft>
                          <a:spcPts val="0"/>
                        </a:spcAft>
                        <a:buNone/>
                      </a:pPr>
                      <a:r>
                        <a:rPr lang="en" sz="1800" u="sng">
                          <a:solidFill>
                            <a:srgbClr val="1155CC"/>
                          </a:solidFill>
                          <a:hlinkClick r:id="rId3"/>
                        </a:rPr>
                        <a:t>Equivalent test list</a:t>
                      </a:r>
                      <a:endParaRPr sz="1800"/>
                    </a:p>
                  </a:txBody>
                  <a:tcPr marL="88900" marR="88900" marT="50800" marB="5080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solidFill>
                      <a:srgbClr val="FFFFFF"/>
                    </a:solidFill>
                  </a:tcPr>
                </a:tc>
                <a:tc hMerge="1">
                  <a:txBody>
                    <a:bodyPr/>
                    <a:lstStyle/>
                    <a:p>
                      <a:endParaRPr lang="en-US"/>
                    </a:p>
                  </a:txBody>
                  <a:tcPr/>
                </a:tc>
              </a:tr>
              <a:tr h="798500">
                <a:tc>
                  <a:txBody>
                    <a:bodyPr/>
                    <a:lstStyle/>
                    <a:p>
                      <a:pPr marL="0" lvl="0" indent="0" algn="l" rtl="0">
                        <a:spcBef>
                          <a:spcPts val="0"/>
                        </a:spcBef>
                        <a:spcAft>
                          <a:spcPts val="0"/>
                        </a:spcAft>
                        <a:buNone/>
                      </a:pPr>
                      <a:r>
                        <a:rPr lang="en" sz="1800" b="1"/>
                        <a:t>RCW &amp; WAC</a:t>
                      </a:r>
                      <a:endParaRPr sz="1800" b="1"/>
                    </a:p>
                  </a:txBody>
                  <a:tcPr marL="88900" marR="88900" marT="50800" marB="5080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solidFill>
                      <a:srgbClr val="FFFFFF"/>
                    </a:solidFill>
                  </a:tcPr>
                </a:tc>
                <a:tc gridSpan="2">
                  <a:txBody>
                    <a:bodyPr/>
                    <a:lstStyle/>
                    <a:p>
                      <a:pPr marL="0" lvl="0" indent="0" algn="l" rtl="0">
                        <a:spcBef>
                          <a:spcPts val="0"/>
                        </a:spcBef>
                        <a:spcAft>
                          <a:spcPts val="0"/>
                        </a:spcAft>
                        <a:buClr>
                          <a:schemeClr val="dk1"/>
                        </a:buClr>
                        <a:buSzPts val="1100"/>
                        <a:buFont typeface="Arial"/>
                        <a:buNone/>
                      </a:pPr>
                      <a:r>
                        <a:rPr lang="en" sz="1800" u="sng">
                          <a:solidFill>
                            <a:srgbClr val="0563C1"/>
                          </a:solidFill>
                          <a:hlinkClick r:id="rId4"/>
                        </a:rPr>
                        <a:t>RCW 28A.410.220 </a:t>
                      </a:r>
                      <a:endParaRPr sz="1800">
                        <a:solidFill>
                          <a:schemeClr val="dk1"/>
                        </a:solidFill>
                      </a:endParaRPr>
                    </a:p>
                    <a:p>
                      <a:pPr marL="0" lvl="0" indent="0" algn="l" rtl="0">
                        <a:spcBef>
                          <a:spcPts val="0"/>
                        </a:spcBef>
                        <a:spcAft>
                          <a:spcPts val="0"/>
                        </a:spcAft>
                        <a:buClr>
                          <a:schemeClr val="dk1"/>
                        </a:buClr>
                        <a:buSzPts val="1100"/>
                        <a:buFont typeface="Arial"/>
                        <a:buNone/>
                      </a:pPr>
                      <a:r>
                        <a:rPr lang="en" sz="1800">
                          <a:solidFill>
                            <a:schemeClr val="dk1"/>
                          </a:solidFill>
                        </a:rPr>
                        <a:t>Proposed </a:t>
                      </a:r>
                      <a:r>
                        <a:rPr lang="en" sz="1800" u="sng">
                          <a:solidFill>
                            <a:srgbClr val="1155CC"/>
                          </a:solidFill>
                          <a:hlinkClick r:id="rId5"/>
                        </a:rPr>
                        <a:t>WAC 181-01</a:t>
                      </a:r>
                      <a:r>
                        <a:rPr lang="en" sz="1800">
                          <a:solidFill>
                            <a:schemeClr val="dk1"/>
                          </a:solidFill>
                        </a:rPr>
                        <a:t> &amp; </a:t>
                      </a:r>
                      <a:r>
                        <a:rPr lang="en" sz="1800" u="sng">
                          <a:solidFill>
                            <a:srgbClr val="1155CC"/>
                          </a:solidFill>
                          <a:hlinkClick r:id="rId6"/>
                        </a:rPr>
                        <a:t>WAC 181-78A-300</a:t>
                      </a:r>
                      <a:r>
                        <a:rPr lang="en" sz="1800">
                          <a:solidFill>
                            <a:schemeClr val="dk1"/>
                          </a:solidFill>
                        </a:rPr>
                        <a:t> </a:t>
                      </a:r>
                      <a:endParaRPr sz="1800"/>
                    </a:p>
                  </a:txBody>
                  <a:tcPr marL="88900" marR="88900" marT="50800" marB="50800">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12700" cap="flat" cmpd="sng">
                      <a:solidFill>
                        <a:srgbClr val="FFFFFF"/>
                      </a:solidFill>
                      <a:prstDash val="solid"/>
                      <a:round/>
                      <a:headEnd type="none" w="sm" len="sm"/>
                      <a:tailEnd type="none" w="sm" len="sm"/>
                    </a:lnB>
                    <a:solidFill>
                      <a:srgbClr val="FFFFFF"/>
                    </a:solidFill>
                  </a:tcPr>
                </a:tc>
                <a:tc hMerge="1">
                  <a:txBody>
                    <a:bodyPr/>
                    <a:lstStyle/>
                    <a:p>
                      <a:endParaRPr lang="en-US"/>
                    </a:p>
                  </a:txBody>
                  <a:tcPr/>
                </a:tc>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48"/>
          <p:cNvSpPr txBox="1">
            <a:spLocks noGrp="1"/>
          </p:cNvSpPr>
          <p:nvPr>
            <p:ph type="title"/>
          </p:nvPr>
        </p:nvSpPr>
        <p:spPr>
          <a:xfrm>
            <a:off x="1480850" y="450150"/>
            <a:ext cx="6367800" cy="4090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Questions?</a:t>
            </a:r>
            <a:endParaRPr/>
          </a:p>
        </p:txBody>
      </p:sp>
      <p:sp>
        <p:nvSpPr>
          <p:cNvPr id="298" name="Google Shape;298;p4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34</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8"/>
          <p:cNvSpPr txBox="1">
            <a:spLocks noGrp="1"/>
          </p:cNvSpPr>
          <p:nvPr>
            <p:ph type="title"/>
          </p:nvPr>
        </p:nvSpPr>
        <p:spPr>
          <a:xfrm>
            <a:off x="1345250" y="216425"/>
            <a:ext cx="7334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000" b="1"/>
              <a:t>Dual Endorsement Requirement</a:t>
            </a:r>
            <a:endParaRPr sz="3000" b="1"/>
          </a:p>
        </p:txBody>
      </p:sp>
      <p:sp>
        <p:nvSpPr>
          <p:cNvPr id="88" name="Google Shape;88;p18"/>
          <p:cNvSpPr txBox="1">
            <a:spLocks noGrp="1"/>
          </p:cNvSpPr>
          <p:nvPr>
            <p:ph type="body" idx="1"/>
          </p:nvPr>
        </p:nvSpPr>
        <p:spPr>
          <a:xfrm>
            <a:off x="1345250" y="923875"/>
            <a:ext cx="7334700" cy="3690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500">
                <a:solidFill>
                  <a:srgbClr val="000000"/>
                </a:solidFill>
              </a:rPr>
              <a:t>Beginning September 1, 2019, candidates for certification seeking one of the following endorsements are required to pair it with a second endorsement:</a:t>
            </a:r>
            <a:endParaRPr sz="2500">
              <a:solidFill>
                <a:srgbClr val="000000"/>
              </a:solidFill>
            </a:endParaRPr>
          </a:p>
          <a:p>
            <a:pPr marL="914400" lvl="0" indent="-387350" algn="l" rtl="0">
              <a:spcBef>
                <a:spcPts val="1600"/>
              </a:spcBef>
              <a:spcAft>
                <a:spcPts val="0"/>
              </a:spcAft>
              <a:buSzPts val="2500"/>
              <a:buChar char="●"/>
            </a:pPr>
            <a:r>
              <a:rPr lang="en" sz="2500"/>
              <a:t>Bilingual education</a:t>
            </a:r>
            <a:endParaRPr sz="2500"/>
          </a:p>
          <a:p>
            <a:pPr marL="914400" lvl="0" indent="-387350" algn="l" rtl="0">
              <a:spcBef>
                <a:spcPts val="0"/>
              </a:spcBef>
              <a:spcAft>
                <a:spcPts val="0"/>
              </a:spcAft>
              <a:buSzPts val="2500"/>
              <a:buChar char="●"/>
            </a:pPr>
            <a:r>
              <a:rPr lang="en" sz="2500"/>
              <a:t>English language learner (ELL)</a:t>
            </a:r>
            <a:endParaRPr sz="2500"/>
          </a:p>
          <a:p>
            <a:pPr marL="914400" lvl="0" indent="-387350" algn="l" rtl="0">
              <a:spcBef>
                <a:spcPts val="0"/>
              </a:spcBef>
              <a:spcAft>
                <a:spcPts val="0"/>
              </a:spcAft>
              <a:buSzPts val="2500"/>
              <a:buChar char="●"/>
            </a:pPr>
            <a:r>
              <a:rPr lang="en" sz="2500"/>
              <a:t>Special education (SPED)</a:t>
            </a:r>
            <a:endParaRPr sz="2500"/>
          </a:p>
          <a:p>
            <a:pPr marL="914400" lvl="0" indent="-387350" algn="l" rtl="0">
              <a:spcBef>
                <a:spcPts val="0"/>
              </a:spcBef>
              <a:spcAft>
                <a:spcPts val="0"/>
              </a:spcAft>
              <a:buSzPts val="2500"/>
              <a:buChar char="●"/>
            </a:pPr>
            <a:r>
              <a:rPr lang="en" sz="2500"/>
              <a:t>Early childhood special education</a:t>
            </a:r>
            <a:endParaRPr sz="2500"/>
          </a:p>
          <a:p>
            <a:pPr marL="914400" lvl="0" indent="-387350" algn="l" rtl="0">
              <a:spcBef>
                <a:spcPts val="0"/>
              </a:spcBef>
              <a:spcAft>
                <a:spcPts val="0"/>
              </a:spcAft>
              <a:buSzPts val="2500"/>
              <a:buChar char="●"/>
            </a:pPr>
            <a:r>
              <a:rPr lang="en" sz="2500"/>
              <a:t>Science</a:t>
            </a:r>
            <a:endParaRPr sz="2500"/>
          </a:p>
        </p:txBody>
      </p:sp>
      <p:sp>
        <p:nvSpPr>
          <p:cNvPr id="89" name="Google Shape;89;p1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9"/>
          <p:cNvSpPr txBox="1">
            <a:spLocks noGrp="1"/>
          </p:cNvSpPr>
          <p:nvPr>
            <p:ph type="title" idx="4294967295"/>
          </p:nvPr>
        </p:nvSpPr>
        <p:spPr>
          <a:xfrm>
            <a:off x="1259350" y="64025"/>
            <a:ext cx="7697700" cy="634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400" b="1"/>
              <a:t>Second endorsements</a:t>
            </a:r>
            <a:endParaRPr sz="3400" b="1"/>
          </a:p>
        </p:txBody>
      </p:sp>
      <p:sp>
        <p:nvSpPr>
          <p:cNvPr id="95" name="Google Shape;95;p19"/>
          <p:cNvSpPr txBox="1">
            <a:spLocks noGrp="1"/>
          </p:cNvSpPr>
          <p:nvPr>
            <p:ph type="body" idx="4294967295"/>
          </p:nvPr>
        </p:nvSpPr>
        <p:spPr>
          <a:xfrm>
            <a:off x="1296700" y="842100"/>
            <a:ext cx="7423800" cy="3812100"/>
          </a:xfrm>
          <a:prstGeom prst="rect">
            <a:avLst/>
          </a:prstGeom>
        </p:spPr>
        <p:txBody>
          <a:bodyPr spcFirstLastPara="1" wrap="square" lIns="91425" tIns="91425" rIns="91425" bIns="91425" anchor="t" anchorCtr="0">
            <a:noAutofit/>
          </a:bodyPr>
          <a:lstStyle/>
          <a:p>
            <a:pPr marL="4114800" lvl="0" indent="-4114800" algn="l" rtl="0">
              <a:spcBef>
                <a:spcPts val="0"/>
              </a:spcBef>
              <a:spcAft>
                <a:spcPts val="0"/>
              </a:spcAft>
              <a:buNone/>
            </a:pPr>
            <a:r>
              <a:rPr lang="en" sz="2200" b="1"/>
              <a:t>For these endorsements:</a:t>
            </a:r>
            <a:r>
              <a:rPr lang="en" sz="2200"/>
              <a:t>	</a:t>
            </a:r>
            <a:r>
              <a:rPr lang="en" sz="2200" b="1"/>
              <a:t>Second endorsement   </a:t>
            </a:r>
            <a:r>
              <a:rPr lang="en" sz="2200" b="1" u="sng"/>
              <a:t>cannot</a:t>
            </a:r>
            <a:r>
              <a:rPr lang="en" sz="2200" b="1"/>
              <a:t> be:</a:t>
            </a:r>
            <a:endParaRPr sz="2200" b="1"/>
          </a:p>
          <a:p>
            <a:pPr marL="0" lvl="0" indent="0" algn="just" rtl="0">
              <a:lnSpc>
                <a:spcPct val="100000"/>
              </a:lnSpc>
              <a:spcBef>
                <a:spcPts val="1600"/>
              </a:spcBef>
              <a:spcAft>
                <a:spcPts val="0"/>
              </a:spcAft>
              <a:buNone/>
            </a:pPr>
            <a:r>
              <a:rPr lang="en" sz="2400"/>
              <a:t>Bilingual education					Traffic Safety	</a:t>
            </a:r>
            <a:endParaRPr sz="2400"/>
          </a:p>
          <a:p>
            <a:pPr marL="0" lvl="0" indent="0" algn="just" rtl="0">
              <a:lnSpc>
                <a:spcPct val="100000"/>
              </a:lnSpc>
              <a:spcBef>
                <a:spcPts val="1600"/>
              </a:spcBef>
              <a:spcAft>
                <a:spcPts val="0"/>
              </a:spcAft>
              <a:buNone/>
            </a:pPr>
            <a:r>
              <a:rPr lang="en" sz="2400"/>
              <a:t>ELL									Bilingual education </a:t>
            </a:r>
            <a:endParaRPr sz="2400"/>
          </a:p>
          <a:p>
            <a:pPr marL="0" lvl="0" indent="0" algn="just" rtl="0">
              <a:lnSpc>
                <a:spcPct val="100000"/>
              </a:lnSpc>
              <a:spcBef>
                <a:spcPts val="1600"/>
              </a:spcBef>
              <a:spcAft>
                <a:spcPts val="0"/>
              </a:spcAft>
              <a:buNone/>
            </a:pPr>
            <a:r>
              <a:rPr lang="en" sz="2400"/>
              <a:t>Special Education					ELL</a:t>
            </a:r>
            <a:endParaRPr sz="2400"/>
          </a:p>
          <a:p>
            <a:pPr marL="0" lvl="0" indent="0" algn="just" rtl="0">
              <a:lnSpc>
                <a:spcPct val="100000"/>
              </a:lnSpc>
              <a:spcBef>
                <a:spcPts val="1600"/>
              </a:spcBef>
              <a:spcAft>
                <a:spcPts val="0"/>
              </a:spcAft>
              <a:buNone/>
            </a:pPr>
            <a:r>
              <a:rPr lang="en" sz="2400"/>
              <a:t>Early Childhood SPED				Special Education</a:t>
            </a:r>
            <a:endParaRPr sz="2400"/>
          </a:p>
          <a:p>
            <a:pPr marL="3657600" lvl="0" indent="457200" algn="just" rtl="0">
              <a:lnSpc>
                <a:spcPct val="100000"/>
              </a:lnSpc>
              <a:spcBef>
                <a:spcPts val="1600"/>
              </a:spcBef>
              <a:spcAft>
                <a:spcPts val="0"/>
              </a:spcAft>
              <a:buNone/>
            </a:pPr>
            <a:r>
              <a:rPr lang="en" sz="2400"/>
              <a:t>Early Childhood SPED</a:t>
            </a:r>
            <a:endParaRPr sz="2400"/>
          </a:p>
          <a:p>
            <a:pPr marL="0" lvl="0" indent="0" algn="just" rtl="0">
              <a:lnSpc>
                <a:spcPct val="100000"/>
              </a:lnSpc>
              <a:spcBef>
                <a:spcPts val="1600"/>
              </a:spcBef>
              <a:spcAft>
                <a:spcPts val="0"/>
              </a:spcAft>
              <a:buNone/>
            </a:pPr>
            <a:r>
              <a:rPr lang="en" sz="2400"/>
              <a:t>										</a:t>
            </a:r>
            <a:endParaRPr sz="2400"/>
          </a:p>
          <a:p>
            <a:pPr marL="0" lvl="0" indent="457200" algn="l" rtl="0">
              <a:spcBef>
                <a:spcPts val="1600"/>
              </a:spcBef>
              <a:spcAft>
                <a:spcPts val="0"/>
              </a:spcAft>
              <a:buNone/>
            </a:pPr>
            <a:endParaRPr/>
          </a:p>
          <a:p>
            <a:pPr marL="0" lvl="0" indent="0" algn="l" rtl="0">
              <a:spcBef>
                <a:spcPts val="0"/>
              </a:spcBef>
              <a:spcAft>
                <a:spcPts val="0"/>
              </a:spcAft>
              <a:buNone/>
            </a:pPr>
            <a:endParaRPr/>
          </a:p>
          <a:p>
            <a:pPr marL="4114800" lvl="0" indent="0" algn="l" rtl="0">
              <a:spcBef>
                <a:spcPts val="1600"/>
              </a:spcBef>
              <a:spcAft>
                <a:spcPts val="0"/>
              </a:spcAft>
              <a:buNone/>
            </a:pPr>
            <a:endParaRPr/>
          </a:p>
          <a:p>
            <a:pPr marL="457200" lvl="0" indent="0" algn="l" rtl="0">
              <a:spcBef>
                <a:spcPts val="1600"/>
              </a:spcBef>
              <a:spcAft>
                <a:spcPts val="0"/>
              </a:spcAft>
              <a:buNone/>
            </a:pPr>
            <a:endParaRPr/>
          </a:p>
          <a:p>
            <a:pPr marL="0" lvl="0" indent="0" algn="l" rtl="0">
              <a:spcBef>
                <a:spcPts val="1600"/>
              </a:spcBef>
              <a:spcAft>
                <a:spcPts val="1600"/>
              </a:spcAft>
              <a:buNone/>
            </a:pPr>
            <a:endParaRPr/>
          </a:p>
        </p:txBody>
      </p:sp>
      <p:sp>
        <p:nvSpPr>
          <p:cNvPr id="96" name="Google Shape;96;p1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5</a:t>
            </a:fld>
            <a:endParaRPr/>
          </a:p>
        </p:txBody>
      </p:sp>
      <p:pic>
        <p:nvPicPr>
          <p:cNvPr id="97" name="Google Shape;97;p19"/>
          <p:cNvPicPr preferRelativeResize="0"/>
          <p:nvPr/>
        </p:nvPicPr>
        <p:blipFill>
          <a:blip r:embed="rId3">
            <a:alphaModFix/>
          </a:blip>
          <a:stretch>
            <a:fillRect/>
          </a:stretch>
        </p:blipFill>
        <p:spPr>
          <a:xfrm>
            <a:off x="4248125" y="2344800"/>
            <a:ext cx="1180265" cy="393600"/>
          </a:xfrm>
          <a:prstGeom prst="rect">
            <a:avLst/>
          </a:prstGeom>
          <a:noFill/>
          <a:ln>
            <a:noFill/>
          </a:ln>
        </p:spPr>
      </p:pic>
      <p:pic>
        <p:nvPicPr>
          <p:cNvPr id="98" name="Google Shape;98;p19"/>
          <p:cNvPicPr preferRelativeResize="0"/>
          <p:nvPr/>
        </p:nvPicPr>
        <p:blipFill>
          <a:blip r:embed="rId4">
            <a:alphaModFix/>
          </a:blip>
          <a:stretch>
            <a:fillRect/>
          </a:stretch>
        </p:blipFill>
        <p:spPr>
          <a:xfrm>
            <a:off x="4037775" y="1734261"/>
            <a:ext cx="1614650" cy="1614676"/>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20"/>
          <p:cNvSpPr txBox="1">
            <a:spLocks noGrp="1"/>
          </p:cNvSpPr>
          <p:nvPr>
            <p:ph type="title" idx="4294967295"/>
          </p:nvPr>
        </p:nvSpPr>
        <p:spPr>
          <a:xfrm>
            <a:off x="1368675" y="140225"/>
            <a:ext cx="7728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b="1"/>
              <a:t>Science endorsement</a:t>
            </a:r>
            <a:endParaRPr b="1"/>
          </a:p>
        </p:txBody>
      </p:sp>
      <p:sp>
        <p:nvSpPr>
          <p:cNvPr id="104" name="Google Shape;104;p20"/>
          <p:cNvSpPr txBox="1">
            <a:spLocks noGrp="1"/>
          </p:cNvSpPr>
          <p:nvPr>
            <p:ph type="body" idx="4294967295"/>
          </p:nvPr>
        </p:nvSpPr>
        <p:spPr>
          <a:xfrm>
            <a:off x="1337025" y="789325"/>
            <a:ext cx="7334700" cy="396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a:t>The science endorsement cannot be added to a certificate unless an educator holds one of these endorsements first:</a:t>
            </a:r>
            <a:endParaRPr/>
          </a:p>
          <a:p>
            <a:pPr marL="457200" lvl="0" indent="-381000" algn="l" rtl="0">
              <a:spcBef>
                <a:spcPts val="1600"/>
              </a:spcBef>
              <a:spcAft>
                <a:spcPts val="0"/>
              </a:spcAft>
              <a:buSzPts val="2400"/>
              <a:buChar char="●"/>
            </a:pPr>
            <a:r>
              <a:rPr lang="en" sz="2400"/>
              <a:t>Biology</a:t>
            </a:r>
            <a:endParaRPr sz="2400"/>
          </a:p>
          <a:p>
            <a:pPr marL="457200" lvl="0" indent="-381000" algn="l" rtl="0">
              <a:spcBef>
                <a:spcPts val="0"/>
              </a:spcBef>
              <a:spcAft>
                <a:spcPts val="0"/>
              </a:spcAft>
              <a:buSzPts val="2400"/>
              <a:buChar char="●"/>
            </a:pPr>
            <a:r>
              <a:rPr lang="en" sz="2400"/>
              <a:t>Chemistry									</a:t>
            </a:r>
            <a:endParaRPr sz="2400"/>
          </a:p>
          <a:p>
            <a:pPr marL="457200" lvl="0" indent="-381000" algn="l" rtl="0">
              <a:spcBef>
                <a:spcPts val="0"/>
              </a:spcBef>
              <a:spcAft>
                <a:spcPts val="0"/>
              </a:spcAft>
              <a:buSzPts val="2400"/>
              <a:buChar char="●"/>
            </a:pPr>
            <a:r>
              <a:rPr lang="en" sz="2400"/>
              <a:t>Earth and space science					  		</a:t>
            </a:r>
            <a:endParaRPr sz="2400"/>
          </a:p>
          <a:p>
            <a:pPr marL="457200" lvl="0" indent="-381000" algn="l" rtl="0">
              <a:spcBef>
                <a:spcPts val="0"/>
              </a:spcBef>
              <a:spcAft>
                <a:spcPts val="0"/>
              </a:spcAft>
              <a:buSzPts val="2400"/>
              <a:buChar char="●"/>
            </a:pPr>
            <a:r>
              <a:rPr lang="en" sz="2400"/>
              <a:t>Physics</a:t>
            </a:r>
            <a:endParaRPr sz="2400"/>
          </a:p>
          <a:p>
            <a:pPr marL="0" lvl="0" indent="0" algn="l" rtl="0">
              <a:spcBef>
                <a:spcPts val="0"/>
              </a:spcBef>
              <a:spcAft>
                <a:spcPts val="0"/>
              </a:spcAft>
              <a:buNone/>
            </a:pPr>
            <a:endParaRPr/>
          </a:p>
          <a:p>
            <a:pPr marL="0" lvl="0" indent="0" algn="l" rtl="0">
              <a:spcBef>
                <a:spcPts val="1600"/>
              </a:spcBef>
              <a:spcAft>
                <a:spcPts val="1600"/>
              </a:spcAft>
              <a:buNone/>
            </a:pPr>
            <a:endParaRPr/>
          </a:p>
        </p:txBody>
      </p:sp>
      <p:sp>
        <p:nvSpPr>
          <p:cNvPr id="105" name="Google Shape;105;p2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6</a:t>
            </a:fld>
            <a:endParaRPr/>
          </a:p>
        </p:txBody>
      </p:sp>
      <p:pic>
        <p:nvPicPr>
          <p:cNvPr id="106" name="Google Shape;106;p20"/>
          <p:cNvPicPr preferRelativeResize="0"/>
          <p:nvPr/>
        </p:nvPicPr>
        <p:blipFill>
          <a:blip r:embed="rId3">
            <a:alphaModFix/>
          </a:blip>
          <a:stretch>
            <a:fillRect/>
          </a:stretch>
        </p:blipFill>
        <p:spPr>
          <a:xfrm>
            <a:off x="5109575" y="2143375"/>
            <a:ext cx="1700024" cy="1700024"/>
          </a:xfrm>
          <a:prstGeom prst="rect">
            <a:avLst/>
          </a:prstGeom>
          <a:noFill/>
          <a:ln>
            <a:noFill/>
          </a:ln>
        </p:spPr>
      </p:pic>
      <p:pic>
        <p:nvPicPr>
          <p:cNvPr id="107" name="Google Shape;107;p20"/>
          <p:cNvPicPr preferRelativeResize="0"/>
          <p:nvPr/>
        </p:nvPicPr>
        <p:blipFill>
          <a:blip r:embed="rId4">
            <a:alphaModFix/>
          </a:blip>
          <a:stretch>
            <a:fillRect/>
          </a:stretch>
        </p:blipFill>
        <p:spPr>
          <a:xfrm>
            <a:off x="7196700" y="2627088"/>
            <a:ext cx="1824450" cy="12163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21"/>
          <p:cNvSpPr txBox="1">
            <a:spLocks noGrp="1"/>
          </p:cNvSpPr>
          <p:nvPr>
            <p:ph type="title" idx="4294967295"/>
          </p:nvPr>
        </p:nvSpPr>
        <p:spPr>
          <a:xfrm>
            <a:off x="1216275" y="292625"/>
            <a:ext cx="76503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100" b="1"/>
              <a:t>How can a second endorsement be added?</a:t>
            </a:r>
            <a:endParaRPr sz="3100" b="1"/>
          </a:p>
        </p:txBody>
      </p:sp>
      <p:sp>
        <p:nvSpPr>
          <p:cNvPr id="113" name="Google Shape;113;p21"/>
          <p:cNvSpPr txBox="1">
            <a:spLocks noGrp="1"/>
          </p:cNvSpPr>
          <p:nvPr>
            <p:ph type="body" idx="4294967295"/>
          </p:nvPr>
        </p:nvSpPr>
        <p:spPr>
          <a:xfrm>
            <a:off x="1269050" y="1028375"/>
            <a:ext cx="73347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800"/>
              <a:t>Candidates need to complete at least one endorsement through a preparation program.</a:t>
            </a:r>
            <a:endParaRPr sz="2800"/>
          </a:p>
          <a:p>
            <a:pPr marL="0" lvl="0" indent="0" algn="l" rtl="0">
              <a:spcBef>
                <a:spcPts val="1600"/>
              </a:spcBef>
              <a:spcAft>
                <a:spcPts val="0"/>
              </a:spcAft>
              <a:buNone/>
            </a:pPr>
            <a:r>
              <a:rPr lang="en" sz="2800"/>
              <a:t>The second endorsement can be added:</a:t>
            </a:r>
            <a:endParaRPr sz="2800"/>
          </a:p>
          <a:p>
            <a:pPr marL="457200" lvl="0" indent="-406400" algn="l" rtl="0">
              <a:spcBef>
                <a:spcPts val="1600"/>
              </a:spcBef>
              <a:spcAft>
                <a:spcPts val="0"/>
              </a:spcAft>
              <a:buSzPts val="2800"/>
              <a:buAutoNum type="arabicPeriod"/>
            </a:pPr>
            <a:r>
              <a:rPr lang="en" sz="2800"/>
              <a:t>Through a </a:t>
            </a:r>
            <a:r>
              <a:rPr lang="en" sz="2800" u="sng">
                <a:solidFill>
                  <a:schemeClr val="hlink"/>
                </a:solidFill>
                <a:hlinkClick r:id="rId3"/>
              </a:rPr>
              <a:t>test only process</a:t>
            </a:r>
            <a:r>
              <a:rPr lang="en" sz="2800"/>
              <a:t>, or</a:t>
            </a:r>
            <a:endParaRPr sz="2200"/>
          </a:p>
          <a:p>
            <a:pPr marL="457200" lvl="0" indent="-406400" algn="l" rtl="0">
              <a:spcBef>
                <a:spcPts val="0"/>
              </a:spcBef>
              <a:spcAft>
                <a:spcPts val="0"/>
              </a:spcAft>
              <a:buSzPts val="2800"/>
              <a:buAutoNum type="arabicPeriod"/>
            </a:pPr>
            <a:r>
              <a:rPr lang="en" sz="2800"/>
              <a:t>Through completing a </a:t>
            </a:r>
            <a:r>
              <a:rPr lang="en" sz="2800" u="sng">
                <a:solidFill>
                  <a:schemeClr val="hlink"/>
                </a:solidFill>
                <a:hlinkClick r:id="rId3"/>
              </a:rPr>
              <a:t>preparation program plus a test  </a:t>
            </a:r>
            <a:endParaRPr sz="2200"/>
          </a:p>
        </p:txBody>
      </p:sp>
      <p:sp>
        <p:nvSpPr>
          <p:cNvPr id="114" name="Google Shape;114;p2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22"/>
          <p:cNvSpPr txBox="1">
            <a:spLocks noGrp="1"/>
          </p:cNvSpPr>
          <p:nvPr>
            <p:ph type="title"/>
          </p:nvPr>
        </p:nvSpPr>
        <p:spPr>
          <a:xfrm>
            <a:off x="1269050" y="46375"/>
            <a:ext cx="7334700" cy="1012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000" b="1"/>
              <a:t>What does this mean for </a:t>
            </a:r>
            <a:br>
              <a:rPr lang="en" sz="3000" b="1"/>
            </a:br>
            <a:r>
              <a:rPr lang="en" sz="3000" b="1"/>
              <a:t>certification officers?</a:t>
            </a:r>
            <a:endParaRPr sz="3000" b="1"/>
          </a:p>
        </p:txBody>
      </p:sp>
      <p:sp>
        <p:nvSpPr>
          <p:cNvPr id="120" name="Google Shape;120;p22"/>
          <p:cNvSpPr txBox="1">
            <a:spLocks noGrp="1"/>
          </p:cNvSpPr>
          <p:nvPr>
            <p:ph type="body" idx="1"/>
          </p:nvPr>
        </p:nvSpPr>
        <p:spPr>
          <a:xfrm>
            <a:off x="1269050" y="989375"/>
            <a:ext cx="7875000" cy="3925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a:t>A program </a:t>
            </a:r>
            <a:r>
              <a:rPr lang="en" sz="2400" b="1"/>
              <a:t>can</a:t>
            </a:r>
            <a:r>
              <a:rPr lang="en" sz="2400"/>
              <a:t> recommend a candidate to OSPI for certification once the candidate has completed </a:t>
            </a:r>
            <a:r>
              <a:rPr lang="en" sz="2400" b="1"/>
              <a:t>at least one program endorsement. </a:t>
            </a:r>
            <a:endParaRPr sz="2400" b="1"/>
          </a:p>
          <a:p>
            <a:pPr marL="457200" lvl="0" indent="-368300" algn="l" rtl="0">
              <a:spcBef>
                <a:spcPts val="0"/>
              </a:spcBef>
              <a:spcAft>
                <a:spcPts val="0"/>
              </a:spcAft>
              <a:buSzPts val="2200"/>
              <a:buChar char="●"/>
            </a:pPr>
            <a:r>
              <a:rPr lang="en" sz="2200"/>
              <a:t>The dual endorsement requirement is a certification requirement, not a program completion requirement. </a:t>
            </a:r>
            <a:endParaRPr sz="2200"/>
          </a:p>
          <a:p>
            <a:pPr marL="457200" lvl="0" indent="-368300" algn="l" rtl="0">
              <a:spcBef>
                <a:spcPts val="1000"/>
              </a:spcBef>
              <a:spcAft>
                <a:spcPts val="0"/>
              </a:spcAft>
              <a:buSzPts val="2200"/>
              <a:buChar char="●"/>
            </a:pPr>
            <a:r>
              <a:rPr lang="en" sz="2200"/>
              <a:t>Program completion is just one requirement for certification. </a:t>
            </a:r>
            <a:endParaRPr sz="2200"/>
          </a:p>
          <a:p>
            <a:pPr marL="457200" lvl="0" indent="-368300" algn="l" rtl="0">
              <a:spcBef>
                <a:spcPts val="1000"/>
              </a:spcBef>
              <a:spcAft>
                <a:spcPts val="0"/>
              </a:spcAft>
              <a:buSzPts val="2200"/>
              <a:buChar char="●"/>
            </a:pPr>
            <a:r>
              <a:rPr lang="en" sz="2200"/>
              <a:t>OSPI will issue a certificate once </a:t>
            </a:r>
            <a:r>
              <a:rPr lang="en" sz="2200" b="1"/>
              <a:t>all</a:t>
            </a:r>
            <a:r>
              <a:rPr lang="en" sz="2200"/>
              <a:t> certification requirements are met, including the second endorsement.</a:t>
            </a:r>
            <a:endParaRPr sz="2200"/>
          </a:p>
        </p:txBody>
      </p:sp>
      <p:sp>
        <p:nvSpPr>
          <p:cNvPr id="121" name="Google Shape;121;p2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3"/>
          <p:cNvSpPr txBox="1">
            <a:spLocks noGrp="1"/>
          </p:cNvSpPr>
          <p:nvPr>
            <p:ph type="title"/>
          </p:nvPr>
        </p:nvSpPr>
        <p:spPr>
          <a:xfrm>
            <a:off x="1497650" y="579775"/>
            <a:ext cx="7334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100" b="1"/>
              <a:t>Timeline for in-state program completers</a:t>
            </a:r>
            <a:endParaRPr sz="3100" b="1"/>
          </a:p>
        </p:txBody>
      </p:sp>
      <p:sp>
        <p:nvSpPr>
          <p:cNvPr id="127" name="Google Shape;127;p23"/>
          <p:cNvSpPr txBox="1">
            <a:spLocks noGrp="1"/>
          </p:cNvSpPr>
          <p:nvPr>
            <p:ph type="body" idx="1"/>
          </p:nvPr>
        </p:nvSpPr>
        <p:spPr>
          <a:xfrm>
            <a:off x="1497650" y="1246825"/>
            <a:ext cx="73347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600" b="1"/>
              <a:t>Prior to September 1, 2019:</a:t>
            </a:r>
            <a:endParaRPr sz="2400"/>
          </a:p>
          <a:p>
            <a:pPr marL="0" lvl="0" indent="0" algn="l" rtl="0">
              <a:spcBef>
                <a:spcPts val="1000"/>
              </a:spcBef>
              <a:spcAft>
                <a:spcPts val="0"/>
              </a:spcAft>
              <a:buNone/>
            </a:pPr>
            <a:r>
              <a:rPr lang="en" sz="2400"/>
              <a:t>Candidates who held one of these endorsements prior to 9/1/19 are </a:t>
            </a:r>
            <a:r>
              <a:rPr lang="en" sz="2400" b="1"/>
              <a:t>not required</a:t>
            </a:r>
            <a:r>
              <a:rPr lang="en" sz="2400"/>
              <a:t> to add a second endorsement.</a:t>
            </a:r>
            <a:endParaRPr sz="2400"/>
          </a:p>
          <a:p>
            <a:pPr marL="0" lvl="0" indent="0" algn="l" rtl="0">
              <a:spcBef>
                <a:spcPts val="1600"/>
              </a:spcBef>
              <a:spcAft>
                <a:spcPts val="1600"/>
              </a:spcAft>
              <a:buNone/>
            </a:pPr>
            <a:r>
              <a:rPr lang="en" sz="2400"/>
              <a:t>Candidates who completed programs prior to 9/1/19 will not be required to meet the dual endorsement requirement as long as they submit an application to the OSPI cert office by </a:t>
            </a:r>
            <a:r>
              <a:rPr lang="en" sz="2400" b="1"/>
              <a:t>December 31, 2019</a:t>
            </a:r>
            <a:endParaRPr sz="2000"/>
          </a:p>
        </p:txBody>
      </p:sp>
      <p:sp>
        <p:nvSpPr>
          <p:cNvPr id="128" name="Google Shape;128;p2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
              <a:t>9</a:t>
            </a:fld>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1976</Words>
  <Application>Microsoft Office PowerPoint</Application>
  <PresentationFormat>On-screen Show (16:9)</PresentationFormat>
  <Paragraphs>240</Paragraphs>
  <Slides>34</Slides>
  <Notes>34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34</vt:i4>
      </vt:variant>
    </vt:vector>
  </HeadingPairs>
  <TitlesOfParts>
    <vt:vector size="37" baseType="lpstr">
      <vt:lpstr>Arial</vt:lpstr>
      <vt:lpstr>Calibri</vt:lpstr>
      <vt:lpstr>Simple Light</vt:lpstr>
      <vt:lpstr>WACTE Certification Officers Sub-group</vt:lpstr>
      <vt:lpstr>Update from PESB</vt:lpstr>
      <vt:lpstr>PowerPoint Presentation</vt:lpstr>
      <vt:lpstr>Dual Endorsement Requirement</vt:lpstr>
      <vt:lpstr>Second endorsements</vt:lpstr>
      <vt:lpstr>Science endorsement</vt:lpstr>
      <vt:lpstr>How can a second endorsement be added?</vt:lpstr>
      <vt:lpstr>What does this mean for  certification officers?</vt:lpstr>
      <vt:lpstr>Timeline for in-state program completers</vt:lpstr>
      <vt:lpstr>Program requirements </vt:lpstr>
      <vt:lpstr>Timeline for in-state program completers</vt:lpstr>
      <vt:lpstr>PowerPoint Presentation</vt:lpstr>
      <vt:lpstr>PowerPoint Presentation</vt:lpstr>
      <vt:lpstr>Background legislation</vt:lpstr>
      <vt:lpstr>WAC language mirrors SB 5082</vt:lpstr>
      <vt:lpstr>From July 2019 OSPI SEL Report</vt:lpstr>
      <vt:lpstr>PowerPoint Presentation</vt:lpstr>
      <vt:lpstr>InTASC and NELP standards  </vt:lpstr>
      <vt:lpstr>What do programs need to do?</vt:lpstr>
      <vt:lpstr>Support resources available now</vt:lpstr>
      <vt:lpstr>OSPI SEL online education module</vt:lpstr>
      <vt:lpstr>Support resources available now</vt:lpstr>
      <vt:lpstr>Next Steps to support prep programs</vt:lpstr>
      <vt:lpstr>PowerPoint Presentation</vt:lpstr>
      <vt:lpstr>New PGP forms</vt:lpstr>
      <vt:lpstr>Resource Document for Cert Officers</vt:lpstr>
      <vt:lpstr>PowerPoint Presentation</vt:lpstr>
      <vt:lpstr>edTPA updates: SV consequentiality</vt:lpstr>
      <vt:lpstr>edTPA updates: Low incident areas </vt:lpstr>
      <vt:lpstr>Basic skills assessment update</vt:lpstr>
      <vt:lpstr>Current policy</vt:lpstr>
      <vt:lpstr>Issues with the current policy</vt:lpstr>
      <vt:lpstr>Approved basic skills assessment options</vt:lpstr>
      <vt:lpstr>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WACTE Certification Officers Sub-group</dc:title>
  <dc:creator>Joyce Westgard</dc:creator>
  <cp:lastModifiedBy>Joyce Westgard</cp:lastModifiedBy>
  <cp:revision>1</cp:revision>
  <dcterms:modified xsi:type="dcterms:W3CDTF">2019-10-22T20:28:47Z</dcterms:modified>
</cp:coreProperties>
</file>