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3" pitchFamily="34" charset="0"/>
      <p:bold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05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a3fd3b4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a3fd3b4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68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ecadea9bf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ecadea9bf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062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cadea9bf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ecadea9bf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28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ed5b0440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ed5b0440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3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ed5b0440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ed5b0440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04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ecadeaa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ecadeaa6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ecadea9bf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ecadea9bf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14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ecadea9bf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ecadea9bf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Leiani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543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ecadea9b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ecadea9b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400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ecadea9b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ecadea9b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79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ecadea9b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ecadea9b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MJ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216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ecadea9b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ecadea9b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 - State does not set any limit on how many years prior </a:t>
            </a:r>
            <a:r>
              <a:rPr lang="en" sz="2200">
                <a:solidFill>
                  <a:schemeClr val="dk1"/>
                </a:solidFill>
              </a:rPr>
              <a:t>, </a:t>
            </a:r>
            <a:r>
              <a:rPr lang="en" sz="2200" b="1">
                <a:solidFill>
                  <a:schemeClr val="dk1"/>
                </a:solidFill>
              </a:rPr>
              <a:t> 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80891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ecadea9b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ecadea9b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 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26008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ecadea9bf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ecadea9bf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sequential but it’s possible that things can happen together. These are not discrete sequential steps.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279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2D3047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1570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548975" y="-113200"/>
            <a:ext cx="2009400" cy="1266300"/>
          </a:xfrm>
          <a:prstGeom prst="rect">
            <a:avLst/>
          </a:prstGeom>
          <a:solidFill>
            <a:srgbClr val="2D3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650" y="-692950"/>
            <a:ext cx="1846049" cy="18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63" y="1510750"/>
            <a:ext cx="6933076" cy="18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31025" y="42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23400" y="112166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63B"/>
              </a:buClr>
              <a:buSzPts val="1800"/>
              <a:buChar char="●"/>
              <a:defRPr>
                <a:solidFill>
                  <a:srgbClr val="D0363B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400"/>
              <a:buChar char="○"/>
              <a:defRPr>
                <a:solidFill>
                  <a:srgbClr val="2D3047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90"/>
              </a:buClr>
              <a:buSzPts val="1400"/>
              <a:buChar char="■"/>
              <a:defRPr>
                <a:solidFill>
                  <a:srgbClr val="009390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650" y="4581325"/>
            <a:ext cx="3532351" cy="7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247625" y="4673300"/>
            <a:ext cx="17406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www.pesb.wa.gov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bar Only">
  <p:cSld name="BIG_NUMBER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552450" y="0"/>
            <a:ext cx="85914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800"/>
              <a:buFont typeface="Lato Black"/>
              <a:buNone/>
              <a:defRPr sz="2800">
                <a:solidFill>
                  <a:srgbClr val="2D3047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63B"/>
              </a:buClr>
              <a:buSzPts val="1800"/>
              <a:buFont typeface="Roboto"/>
              <a:buChar char="●"/>
              <a:defRPr sz="1800">
                <a:solidFill>
                  <a:srgbClr val="D036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D3047"/>
              </a:buClr>
              <a:buSzPts val="1400"/>
              <a:buFont typeface="Roboto"/>
              <a:buChar char="○"/>
              <a:defRPr>
                <a:solidFill>
                  <a:srgbClr val="2D304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9390"/>
              </a:buClr>
              <a:buSzPts val="1400"/>
              <a:buFont typeface="Roboto"/>
              <a:buChar char="■"/>
              <a:defRPr>
                <a:solidFill>
                  <a:srgbClr val="00939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413" y="-746350"/>
            <a:ext cx="1844926" cy="18449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AMRF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isu.Ryu@k12.wa.u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25i9m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urvey.alchemer.com/s3/5804738/Multiple-Measures-Data-Colle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7eqDmcMu1yC9kdcyvTj-M85JsDZndaighorqSvom_I/edit?usp=sharing" TargetMode="External"/><Relationship Id="rId7" Type="http://schemas.openxmlformats.org/officeDocument/2006/relationships/hyperlink" Target="https://www.edtpa.com/PageView.aspx?f=HTML_FRAG/GENRB_AnnounceCOVID-19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esb.wa.gov/innovation-policy/grants-pilots/multiple-measures/" TargetMode="External"/><Relationship Id="rId5" Type="http://schemas.openxmlformats.org/officeDocument/2006/relationships/hyperlink" Target="https://docs.google.com/presentation/d/1sxj17pS2FtNzwrh589_QwkL3tX2V40kyI8wI1bd4iBY/edit?usp=sharing" TargetMode="External"/><Relationship Id="rId4" Type="http://schemas.openxmlformats.org/officeDocument/2006/relationships/hyperlink" Target="https://www.youtube.com/watch?v=OQVlqapZM6I&amp;t=8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arson.zoom.us/meeting/register/tJ0uc-yorjkvGdMDBmyAXbbJSx2H7SE2aag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earson.zoom.us/meeting/register/tJcocuirqTwsH9SlrKJUAZjQsGw-YOobktw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hHxTuv_YZ7cGzgo4jwQuM-NUTCnHt0l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7eqDmcMu1yC9kdcyvTj-M85JsDZndaighorqSvom_I/edit#heading=h.k8xuap9lfbw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291625" y="823375"/>
            <a:ext cx="8728200" cy="28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PESB October 2020 Presentation for WACTE Field Directors </a:t>
            </a:r>
            <a:endParaRPr sz="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Slides available at: </a:t>
            </a:r>
            <a:r>
              <a:rPr lang="en" sz="27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https://bit.ly/35AMRFB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 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1467750" y="4045000"/>
            <a:ext cx="6208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036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558500" y="4159950"/>
            <a:ext cx="70356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Jisu Ryu, Program Support, Assessment, and Data Analysis,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Jisu.Ryu@k12.wa.us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325450" y="64025"/>
            <a:ext cx="85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to inform policy</a:t>
            </a:r>
            <a:endParaRPr b="1"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325450" y="771475"/>
            <a:ext cx="8569200" cy="4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D3047"/>
                </a:solidFill>
              </a:rPr>
              <a:t>Data for pilot participants to report to PESB includes:</a:t>
            </a:r>
            <a:endParaRPr sz="2000"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2D3047"/>
                </a:solidFill>
              </a:rPr>
              <a:t>The </a:t>
            </a:r>
            <a:r>
              <a:rPr lang="en" b="1">
                <a:solidFill>
                  <a:srgbClr val="2D3047"/>
                </a:solidFill>
              </a:rPr>
              <a:t>number of candidates in each endorsement area recommended through multiple measures</a:t>
            </a:r>
            <a:r>
              <a:rPr lang="en">
                <a:solidFill>
                  <a:srgbClr val="2D3047"/>
                </a:solidFill>
              </a:rPr>
              <a:t>, and the </a:t>
            </a:r>
            <a:r>
              <a:rPr lang="en" b="1">
                <a:solidFill>
                  <a:srgbClr val="2D3047"/>
                </a:solidFill>
              </a:rPr>
              <a:t>total number </a:t>
            </a:r>
            <a:r>
              <a:rPr lang="en">
                <a:solidFill>
                  <a:srgbClr val="2D3047"/>
                </a:solidFill>
              </a:rPr>
              <a:t>of candidates in these endorsement areas recommended during the same time period;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Font typeface="Arial"/>
              <a:buChar char="●"/>
            </a:pPr>
            <a:r>
              <a:rPr lang="en" b="1">
                <a:solidFill>
                  <a:srgbClr val="2D3047"/>
                </a:solidFill>
              </a:rPr>
              <a:t>Demographic information</a:t>
            </a:r>
            <a:endParaRPr b="1"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2D3047"/>
                </a:solidFill>
              </a:rPr>
              <a:t>The </a:t>
            </a:r>
            <a:r>
              <a:rPr lang="en" b="1">
                <a:solidFill>
                  <a:srgbClr val="2D3047"/>
                </a:solidFill>
              </a:rPr>
              <a:t>specific multiple measures reviewed</a:t>
            </a:r>
            <a:r>
              <a:rPr lang="en">
                <a:solidFill>
                  <a:srgbClr val="2D3047"/>
                </a:solidFill>
              </a:rPr>
              <a:t> by the program for each candidate;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Font typeface="Calibri"/>
              <a:buChar char="●"/>
            </a:pPr>
            <a:r>
              <a:rPr lang="en" b="1">
                <a:solidFill>
                  <a:srgbClr val="2D3047"/>
                </a:solidFill>
              </a:rPr>
              <a:t>Procedures </a:t>
            </a:r>
            <a:r>
              <a:rPr lang="en">
                <a:solidFill>
                  <a:srgbClr val="2D3047"/>
                </a:solidFill>
              </a:rPr>
              <a:t>used by programs for reviewing measures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D3047"/>
                </a:solidFill>
              </a:rPr>
              <a:t>Other information requested by PESB</a:t>
            </a:r>
            <a:endParaRPr>
              <a:solidFill>
                <a:srgbClr val="2D3047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D3047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>
                <a:solidFill>
                  <a:srgbClr val="2D3047"/>
                </a:solidFill>
              </a:rPr>
              <a:t>Description of data to be collected:</a:t>
            </a:r>
            <a:r>
              <a:rPr lang="en" sz="1600" b="1">
                <a:solidFill>
                  <a:srgbClr val="2D3047"/>
                </a:solidFill>
              </a:rPr>
              <a:t> </a:t>
            </a:r>
            <a:r>
              <a:rPr lang="en" sz="1600" b="1" u="sng">
                <a:solidFill>
                  <a:schemeClr val="hlink"/>
                </a:solidFill>
                <a:hlinkClick r:id="rId3"/>
              </a:rPr>
              <a:t>https://bit.ly/325i9mh</a:t>
            </a:r>
            <a:r>
              <a:rPr lang="en" sz="1600" b="1"/>
              <a:t> </a:t>
            </a:r>
            <a:endParaRPr sz="16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1600">
                <a:solidFill>
                  <a:srgbClr val="2D3047"/>
                </a:solidFill>
              </a:rPr>
              <a:t>Survey link: </a:t>
            </a:r>
            <a:r>
              <a:rPr lang="en" sz="1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https://survey.alchemer.com/s3/5804738/Multiple-Measures-Data-Collection</a:t>
            </a:r>
            <a:r>
              <a:rPr lang="en" sz="1500">
                <a:solidFill>
                  <a:srgbClr val="2D3047"/>
                </a:solidFill>
              </a:rPr>
              <a:t> </a:t>
            </a:r>
            <a:r>
              <a:rPr lang="en" sz="1600">
                <a:solidFill>
                  <a:srgbClr val="2D3047"/>
                </a:solidFill>
              </a:rPr>
              <a:t> </a:t>
            </a:r>
            <a:endParaRPr sz="1600">
              <a:solidFill>
                <a:srgbClr val="2D3047"/>
              </a:solidFill>
            </a:endParaRPr>
          </a:p>
        </p:txBody>
      </p:sp>
      <p:sp>
        <p:nvSpPr>
          <p:cNvPr id="172" name="Google Shape;17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516475" y="64025"/>
            <a:ext cx="81141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Resources</a:t>
            </a:r>
            <a:endParaRPr sz="3100" b="1"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549110" y="757325"/>
            <a:ext cx="8595000" cy="42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840D35"/>
                </a:solidFill>
              </a:rPr>
              <a:t>PESB Multiple Measures Resources</a:t>
            </a:r>
            <a:endParaRPr sz="2700" b="1">
              <a:solidFill>
                <a:srgbClr val="840D35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u="sng">
                <a:solidFill>
                  <a:srgbClr val="00939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for preparation programs</a:t>
            </a:r>
            <a:r>
              <a:rPr lang="en" sz="2300">
                <a:solidFill>
                  <a:srgbClr val="009390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on multiple measures for the edTPA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 u="sng">
                <a:solidFill>
                  <a:srgbClr val="0093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Recorded webinar</a:t>
            </a:r>
            <a:r>
              <a:rPr lang="en" sz="2300">
                <a:solidFill>
                  <a:srgbClr val="009390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on the edTPA multiple measures pilot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1"/>
                </a:solidFill>
              </a:rPr>
              <a:t>Multiple measures webinar</a:t>
            </a:r>
            <a:r>
              <a:rPr lang="en" sz="2300">
                <a:solidFill>
                  <a:srgbClr val="00939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2300" u="sng">
                <a:solidFill>
                  <a:srgbClr val="0093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</a:t>
            </a:r>
            <a:endParaRPr sz="2300">
              <a:solidFill>
                <a:srgbClr val="009390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dk1"/>
                </a:solidFill>
              </a:rPr>
              <a:t>Multiple measures </a:t>
            </a:r>
            <a:r>
              <a:rPr lang="en" sz="2300" u="sng">
                <a:solidFill>
                  <a:schemeClr val="hlink"/>
                </a:solidFill>
                <a:hlinkClick r:id="rId6"/>
              </a:rPr>
              <a:t>webpage</a:t>
            </a:r>
            <a:endParaRPr sz="27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840D35"/>
                </a:solidFill>
              </a:rPr>
              <a:t>Additional Resources</a:t>
            </a:r>
            <a:endParaRPr sz="2700" b="1">
              <a:solidFill>
                <a:srgbClr val="840D35"/>
              </a:solidFill>
            </a:endParaRPr>
          </a:p>
          <a:p>
            <a:pPr marL="457200" marR="1270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2D3047"/>
                </a:solidFill>
                <a:highlight>
                  <a:srgbClr val="FFFFFF"/>
                </a:highlight>
              </a:rPr>
              <a:t>Guidance re: </a:t>
            </a:r>
            <a:r>
              <a:rPr lang="en" sz="2300" u="sng">
                <a:solidFill>
                  <a:srgbClr val="009390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learning environments</a:t>
            </a:r>
            <a:endParaRPr sz="2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179" name="Google Shape;17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311700" y="1570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EDTPA LISTENING TOUR</a:t>
            </a:r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249925" y="347600"/>
            <a:ext cx="87255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edTPA 2.0 Stakeholder </a:t>
            </a:r>
            <a:br>
              <a:rPr lang="en"/>
            </a:br>
            <a:r>
              <a:rPr lang="en"/>
              <a:t>Listening Tour</a:t>
            </a:r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1"/>
          </p:nvPr>
        </p:nvSpPr>
        <p:spPr>
          <a:xfrm>
            <a:off x="342300" y="1455900"/>
            <a:ext cx="8602800" cy="3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3047"/>
                </a:solidFill>
              </a:rPr>
              <a:t>PESB, in partnership with the Stanford Center for Assessment, Learning, and Equity (SCALE) and Pearson, invite you to participate in an edTPA 2.0 listening tour to elicit feedback from Washington’s educational stakeholders.</a:t>
            </a:r>
            <a:endParaRPr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3047"/>
                </a:solidFill>
              </a:rPr>
              <a:t>Two virtual sessions will be held on November 17 and 18, 2020. Invitees are asked to attend </a:t>
            </a:r>
            <a:r>
              <a:rPr lang="en" b="1">
                <a:solidFill>
                  <a:srgbClr val="2D3047"/>
                </a:solidFill>
              </a:rPr>
              <a:t>one </a:t>
            </a:r>
            <a:r>
              <a:rPr lang="en">
                <a:solidFill>
                  <a:srgbClr val="2D3047"/>
                </a:solidFill>
              </a:rPr>
              <a:t>session. We’d like to hear from faculty members, edTPA coordinators, supervisors, and cooperating teachers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D3047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November 17, 2020 –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Registration Link</a:t>
            </a:r>
            <a:endParaRPr u="sng">
              <a:solidFill>
                <a:schemeClr val="hlink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November 18, 2020 –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Registration Link</a:t>
            </a:r>
            <a:endParaRPr>
              <a:solidFill>
                <a:srgbClr val="2D304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2D3047"/>
                </a:solidFill>
              </a:rPr>
              <a:t>Time: 4:00pm – 6:30pm </a:t>
            </a:r>
            <a:endParaRPr>
              <a:solidFill>
                <a:srgbClr val="2D3047"/>
              </a:solidFill>
            </a:endParaRPr>
          </a:p>
        </p:txBody>
      </p:sp>
      <p:sp>
        <p:nvSpPr>
          <p:cNvPr id="192" name="Google Shape;19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1825350" y="450150"/>
            <a:ext cx="5032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  <p:pic>
        <p:nvPicPr>
          <p:cNvPr id="198" name="Google Shape;198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375" y="1257375"/>
            <a:ext cx="3035975" cy="30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531025" y="423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PESB Presentation</a:t>
            </a:r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16325" y="1121675"/>
            <a:ext cx="357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edTPA Multiple Measures Pilot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33"/>
          <a:stretch/>
        </p:blipFill>
        <p:spPr>
          <a:xfrm>
            <a:off x="4443300" y="1044800"/>
            <a:ext cx="4700700" cy="32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311700" y="1251125"/>
            <a:ext cx="85206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Measures Pilot</a:t>
            </a:r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233475" y="36875"/>
            <a:ext cx="84390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/>
              <a:t>Background</a:t>
            </a:r>
            <a:endParaRPr sz="3300" b="1"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233475" y="961875"/>
            <a:ext cx="8504700" cy="3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D3047"/>
                </a:solidFill>
              </a:rPr>
              <a:t>At the July 2020 board meeting, PESB approved </a:t>
            </a: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</a:t>
            </a:r>
            <a:r>
              <a:rPr lang="en">
                <a:solidFill>
                  <a:srgbClr val="2D3047"/>
                </a:solidFill>
              </a:rPr>
              <a:t> for a one year multiple measures pilot providing </a:t>
            </a:r>
            <a:r>
              <a:rPr lang="en" b="1">
                <a:solidFill>
                  <a:srgbClr val="2D3047"/>
                </a:solidFill>
              </a:rPr>
              <a:t>flexibility </a:t>
            </a:r>
            <a:r>
              <a:rPr lang="en">
                <a:solidFill>
                  <a:srgbClr val="2D3047"/>
                </a:solidFill>
              </a:rPr>
              <a:t>for candidates in the completion of the edTPA, and </a:t>
            </a:r>
            <a:r>
              <a:rPr lang="en">
                <a:solidFill>
                  <a:srgbClr val="2D3047"/>
                </a:solidFill>
                <a:latin typeface="Roboto"/>
                <a:ea typeface="Roboto"/>
                <a:cs typeface="Roboto"/>
                <a:sym typeface="Roboto"/>
              </a:rPr>
              <a:t>allowing for </a:t>
            </a:r>
            <a:r>
              <a:rPr lang="en" b="1">
                <a:solidFill>
                  <a:srgbClr val="2D3047"/>
                </a:solidFill>
                <a:latin typeface="Roboto"/>
                <a:ea typeface="Roboto"/>
                <a:cs typeface="Roboto"/>
                <a:sym typeface="Roboto"/>
              </a:rPr>
              <a:t>more equitable pathways</a:t>
            </a:r>
            <a:r>
              <a:rPr lang="en">
                <a:solidFill>
                  <a:srgbClr val="2D3047"/>
                </a:solidFill>
                <a:latin typeface="Roboto"/>
                <a:ea typeface="Roboto"/>
                <a:cs typeface="Roboto"/>
                <a:sym typeface="Roboto"/>
              </a:rPr>
              <a:t> into the teaching profession. </a:t>
            </a:r>
            <a:endParaRPr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1800"/>
              <a:buChar char="●"/>
            </a:pPr>
            <a:r>
              <a:rPr lang="en">
                <a:solidFill>
                  <a:srgbClr val="2D3047"/>
                </a:solidFill>
              </a:rPr>
              <a:t>This pilot stems from </a:t>
            </a:r>
            <a:r>
              <a:rPr lang="en" b="1">
                <a:solidFill>
                  <a:srgbClr val="2D3047"/>
                </a:solidFill>
              </a:rPr>
              <a:t>recommendations from an educator assessment workgroup</a:t>
            </a:r>
            <a:r>
              <a:rPr lang="en">
                <a:solidFill>
                  <a:srgbClr val="2D3047"/>
                </a:solidFill>
              </a:rPr>
              <a:t> convened by PESB. 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Char char="●"/>
            </a:pPr>
            <a:r>
              <a:rPr lang="en">
                <a:solidFill>
                  <a:srgbClr val="2D3047"/>
                </a:solidFill>
              </a:rPr>
              <a:t>The workgroup represented a diverse stakeholder collective with significant knowledge, expertise, and perspective. </a:t>
            </a:r>
            <a:endParaRPr>
              <a:solidFill>
                <a:srgbClr val="2D3047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1800"/>
              <a:buChar char="●"/>
            </a:pPr>
            <a:r>
              <a:rPr lang="en">
                <a:solidFill>
                  <a:srgbClr val="2D3047"/>
                </a:solidFill>
              </a:rPr>
              <a:t>Their recommendations were grounded in research and beliefs on equitable policy and practice.</a:t>
            </a:r>
            <a:endParaRPr>
              <a:solidFill>
                <a:srgbClr val="2D3047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530541" y="190975"/>
            <a:ext cx="81495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Why a multiple measures pilot?</a:t>
            </a:r>
            <a:endParaRPr sz="3200" b="1"/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1"/>
          </p:nvPr>
        </p:nvSpPr>
        <p:spPr>
          <a:xfrm>
            <a:off x="466950" y="1076275"/>
            <a:ext cx="8213100" cy="3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>
                <a:solidFill>
                  <a:srgbClr val="2D3047"/>
                </a:solidFill>
              </a:rPr>
              <a:t>Create a culturally responsive and coherent assessment system to ensure a properly credentialed and diverse teaching workforce.</a:t>
            </a:r>
            <a:endParaRPr sz="2300">
              <a:solidFill>
                <a:srgbClr val="2D304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 b="1">
                <a:solidFill>
                  <a:srgbClr val="2D3047"/>
                </a:solidFill>
              </a:rPr>
              <a:t>Pilot </a:t>
            </a:r>
            <a:r>
              <a:rPr lang="en" sz="2300">
                <a:solidFill>
                  <a:srgbClr val="2D3047"/>
                </a:solidFill>
              </a:rPr>
              <a:t>ideas to inform future policy regarding multiple measures for edTPA in Washington state</a:t>
            </a:r>
            <a:endParaRPr sz="2300"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37" name="Google Shape;13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268850" y="-12175"/>
            <a:ext cx="82005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Why a multiple measures pilot?</a:t>
            </a:r>
            <a:r>
              <a:rPr lang="en" sz="3000" b="1"/>
              <a:t> cont</a:t>
            </a:r>
            <a:r>
              <a:rPr lang="en" b="1"/>
              <a:t>’d</a:t>
            </a:r>
            <a:endParaRPr sz="3200" b="1"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1"/>
          </p:nvPr>
        </p:nvSpPr>
        <p:spPr>
          <a:xfrm>
            <a:off x="268850" y="783575"/>
            <a:ext cx="8752200" cy="3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>
                <a:solidFill>
                  <a:srgbClr val="2D3047"/>
                </a:solidFill>
              </a:rPr>
              <a:t>Acknowledge </a:t>
            </a:r>
            <a:r>
              <a:rPr lang="en" sz="2300" b="1">
                <a:solidFill>
                  <a:srgbClr val="2D3047"/>
                </a:solidFill>
              </a:rPr>
              <a:t>individual candidate differences</a:t>
            </a:r>
            <a:r>
              <a:rPr lang="en" sz="2300">
                <a:solidFill>
                  <a:srgbClr val="2D3047"/>
                </a:solidFill>
              </a:rPr>
              <a:t> in the teacher assessment system.</a:t>
            </a:r>
            <a:endParaRPr sz="2300">
              <a:solidFill>
                <a:srgbClr val="2D304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>
                <a:solidFill>
                  <a:srgbClr val="2D3047"/>
                </a:solidFill>
              </a:rPr>
              <a:t>The need for </a:t>
            </a:r>
            <a:r>
              <a:rPr lang="en" sz="2300" b="1">
                <a:solidFill>
                  <a:srgbClr val="2D3047"/>
                </a:solidFill>
              </a:rPr>
              <a:t>retake fees would be eliminated </a:t>
            </a:r>
            <a:r>
              <a:rPr lang="en" sz="2300">
                <a:solidFill>
                  <a:srgbClr val="2D3047"/>
                </a:solidFill>
              </a:rPr>
              <a:t>for candidates eligible for multiple measures.</a:t>
            </a:r>
            <a:endParaRPr sz="2300">
              <a:solidFill>
                <a:srgbClr val="2D304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>
                <a:solidFill>
                  <a:srgbClr val="2D3047"/>
                </a:solidFill>
              </a:rPr>
              <a:t>Reduce barriers for candidates for whom </a:t>
            </a:r>
            <a:r>
              <a:rPr lang="en" sz="2300" b="1">
                <a:solidFill>
                  <a:srgbClr val="2D3047"/>
                </a:solidFill>
              </a:rPr>
              <a:t>analytical writing</a:t>
            </a:r>
            <a:r>
              <a:rPr lang="en" sz="2300">
                <a:solidFill>
                  <a:srgbClr val="2D3047"/>
                </a:solidFill>
              </a:rPr>
              <a:t> is not a strength.</a:t>
            </a:r>
            <a:endParaRPr sz="2300">
              <a:solidFill>
                <a:srgbClr val="2D304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300"/>
              <a:buChar char="●"/>
            </a:pPr>
            <a:r>
              <a:rPr lang="en" sz="2300">
                <a:solidFill>
                  <a:srgbClr val="2D3047"/>
                </a:solidFill>
              </a:rPr>
              <a:t>Maintain a </a:t>
            </a:r>
            <a:r>
              <a:rPr lang="en" sz="2300" b="1">
                <a:solidFill>
                  <a:srgbClr val="2D3047"/>
                </a:solidFill>
              </a:rPr>
              <a:t>common </a:t>
            </a:r>
            <a:r>
              <a:rPr lang="en" sz="2300">
                <a:solidFill>
                  <a:srgbClr val="2D3047"/>
                </a:solidFill>
              </a:rPr>
              <a:t>and rigorous assessment system for teacher candidates.</a:t>
            </a:r>
            <a:endParaRPr sz="2300">
              <a:solidFill>
                <a:srgbClr val="2D3047"/>
              </a:solidFill>
            </a:endParaRPr>
          </a:p>
        </p:txBody>
      </p:sp>
      <p:sp>
        <p:nvSpPr>
          <p:cNvPr id="144" name="Google Shape;14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275925" y="64025"/>
            <a:ext cx="826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Overview I</a:t>
            </a:r>
            <a:endParaRPr b="1"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275925" y="695275"/>
            <a:ext cx="87918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600"/>
              <a:buChar char="●"/>
            </a:pPr>
            <a:r>
              <a:rPr lang="en" sz="2600">
                <a:solidFill>
                  <a:srgbClr val="2D3047"/>
                </a:solidFill>
              </a:rPr>
              <a:t>Candidates take the edTPA </a:t>
            </a:r>
            <a:r>
              <a:rPr lang="en" sz="2600" b="1">
                <a:solidFill>
                  <a:srgbClr val="2D3047"/>
                </a:solidFill>
              </a:rPr>
              <a:t>once</a:t>
            </a:r>
            <a:r>
              <a:rPr lang="en" sz="2600">
                <a:solidFill>
                  <a:srgbClr val="2D3047"/>
                </a:solidFill>
              </a:rPr>
              <a:t>.</a:t>
            </a:r>
            <a:endParaRPr sz="2600">
              <a:solidFill>
                <a:srgbClr val="2D3047"/>
              </a:solidFill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600"/>
              <a:buChar char="●"/>
            </a:pPr>
            <a:r>
              <a:rPr lang="en" sz="2600">
                <a:solidFill>
                  <a:srgbClr val="2D3047"/>
                </a:solidFill>
              </a:rPr>
              <a:t>Candidates in </a:t>
            </a:r>
            <a:r>
              <a:rPr lang="en" sz="2600" i="1">
                <a:solidFill>
                  <a:srgbClr val="2D3047"/>
                </a:solidFill>
              </a:rPr>
              <a:t>all </a:t>
            </a:r>
            <a:r>
              <a:rPr lang="en" sz="2600">
                <a:solidFill>
                  <a:srgbClr val="2D3047"/>
                </a:solidFill>
              </a:rPr>
              <a:t>endorsement areas are eligible for program review through multiple measures if:</a:t>
            </a:r>
            <a:endParaRPr sz="2600">
              <a:solidFill>
                <a:srgbClr val="2D3047"/>
              </a:solidFill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○"/>
            </a:pPr>
            <a:r>
              <a:rPr lang="en" sz="2400" b="1"/>
              <a:t>Score at least 35, but less than a 40</a:t>
            </a:r>
            <a:r>
              <a:rPr lang="en" sz="2400"/>
              <a:t> (or </a:t>
            </a:r>
            <a:r>
              <a:rPr lang="en" sz="2300" b="1"/>
              <a:t>at least 29 but less than 34 for World and Classical Languages</a:t>
            </a:r>
            <a:r>
              <a:rPr lang="en" sz="2400"/>
              <a:t>) on the edTPA</a:t>
            </a: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Take the edTPA in the 2020-21 academic year or have taken the edTPA in any prior years (program discretion for prior years)</a:t>
            </a:r>
            <a:endParaRPr sz="1600"/>
          </a:p>
        </p:txBody>
      </p:sp>
      <p:sp>
        <p:nvSpPr>
          <p:cNvPr id="151" name="Google Shape;15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183950" y="64025"/>
            <a:ext cx="841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Overview II</a:t>
            </a:r>
            <a:endParaRPr b="1"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1"/>
          </p:nvPr>
        </p:nvSpPr>
        <p:spPr>
          <a:xfrm>
            <a:off x="233475" y="695275"/>
            <a:ext cx="88344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Char char="●"/>
            </a:pPr>
            <a:r>
              <a:rPr lang="en" sz="2700">
                <a:solidFill>
                  <a:srgbClr val="2D3047"/>
                </a:solidFill>
              </a:rPr>
              <a:t>Programs determine if candidate should be recommended for certification.</a:t>
            </a:r>
            <a:endParaRPr sz="2700">
              <a:solidFill>
                <a:srgbClr val="2D3047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600"/>
              <a:buChar char="○"/>
            </a:pPr>
            <a:r>
              <a:rPr lang="en" sz="2600" b="1">
                <a:solidFill>
                  <a:srgbClr val="2D3047"/>
                </a:solidFill>
              </a:rPr>
              <a:t>Program has discretion</a:t>
            </a:r>
            <a:r>
              <a:rPr lang="en" sz="2600">
                <a:solidFill>
                  <a:srgbClr val="2D3047"/>
                </a:solidFill>
              </a:rPr>
              <a:t> to choose multiple measures evidence to review from a list, or determine another appropriate multiple measure for the candidate.</a:t>
            </a:r>
            <a:endParaRPr sz="2600">
              <a:solidFill>
                <a:srgbClr val="2D3047"/>
              </a:solidFill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Clr>
                <a:srgbClr val="2D3047"/>
              </a:buClr>
              <a:buSzPts val="2700"/>
              <a:buChar char="●"/>
            </a:pPr>
            <a:r>
              <a:rPr lang="en" sz="2700">
                <a:solidFill>
                  <a:srgbClr val="2D3047"/>
                </a:solidFill>
              </a:rPr>
              <a:t>Candidates can be recommended under the multiple measures pilot </a:t>
            </a:r>
            <a:r>
              <a:rPr lang="en" sz="2700" b="1">
                <a:solidFill>
                  <a:srgbClr val="2D3047"/>
                </a:solidFill>
              </a:rPr>
              <a:t>from August 25, 2020</a:t>
            </a:r>
            <a:r>
              <a:rPr lang="en" sz="2700">
                <a:solidFill>
                  <a:srgbClr val="2D3047"/>
                </a:solidFill>
              </a:rPr>
              <a:t>  </a:t>
            </a:r>
            <a:r>
              <a:rPr lang="en" sz="2700" b="1">
                <a:solidFill>
                  <a:srgbClr val="2D3047"/>
                </a:solidFill>
              </a:rPr>
              <a:t>through June 30, 2021</a:t>
            </a:r>
            <a:r>
              <a:rPr lang="en" sz="2700">
                <a:solidFill>
                  <a:srgbClr val="2D3047"/>
                </a:solidFill>
              </a:rPr>
              <a:t>.</a:t>
            </a:r>
            <a:endParaRPr sz="2700">
              <a:solidFill>
                <a:srgbClr val="2D3047"/>
              </a:solidFill>
            </a:endParaRPr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452800" y="123775"/>
            <a:ext cx="83796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 implement Multiple Measures</a:t>
            </a:r>
            <a:endParaRPr b="1"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403275" y="855325"/>
            <a:ext cx="8568300" cy="3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AutoNum type="arabicPeriod"/>
            </a:pPr>
            <a:r>
              <a:rPr lang="en" sz="2700">
                <a:solidFill>
                  <a:srgbClr val="2D3047"/>
                </a:solidFill>
              </a:rPr>
              <a:t>Convene a committee</a:t>
            </a:r>
            <a:endParaRPr sz="2700">
              <a:solidFill>
                <a:srgbClr val="2D3047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AutoNum type="arabicPeriod"/>
            </a:pPr>
            <a:r>
              <a:rPr lang="en" sz="2700">
                <a:solidFill>
                  <a:srgbClr val="2D3047"/>
                </a:solidFill>
              </a:rPr>
              <a:t>Identify candidates eligible for multiple measures</a:t>
            </a:r>
            <a:endParaRPr sz="2700">
              <a:solidFill>
                <a:srgbClr val="2D3047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AutoNum type="arabicPeriod"/>
            </a:pPr>
            <a:r>
              <a:rPr lang="en" sz="2700">
                <a:solidFill>
                  <a:srgbClr val="2D3047"/>
                </a:solidFill>
              </a:rPr>
              <a:t>Review multiple measures</a:t>
            </a:r>
            <a:endParaRPr sz="2700">
              <a:solidFill>
                <a:srgbClr val="2D3047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AutoNum type="arabicPeriod"/>
            </a:pPr>
            <a:r>
              <a:rPr lang="en" sz="2700">
                <a:solidFill>
                  <a:srgbClr val="2D3047"/>
                </a:solidFill>
              </a:rPr>
              <a:t>Recommend candidates</a:t>
            </a:r>
            <a:endParaRPr sz="2700">
              <a:solidFill>
                <a:srgbClr val="2D3047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2D3047"/>
              </a:buClr>
              <a:buSzPts val="2700"/>
              <a:buAutoNum type="arabicPeriod"/>
            </a:pPr>
            <a:r>
              <a:rPr lang="en" sz="2700">
                <a:solidFill>
                  <a:srgbClr val="2D3047"/>
                </a:solidFill>
              </a:rPr>
              <a:t>Prepare to submit data and feedback</a:t>
            </a:r>
            <a:endParaRPr sz="2700">
              <a:solidFill>
                <a:srgbClr val="2D30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➔"/>
            </a:pP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Full guidance:  </a:t>
            </a:r>
            <a:r>
              <a:rPr lang="en" sz="26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PESB’s guidance on the multiple measures for the edTPA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690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Lato Black</vt:lpstr>
      <vt:lpstr>Arial</vt:lpstr>
      <vt:lpstr>Lato</vt:lpstr>
      <vt:lpstr>Roboto</vt:lpstr>
      <vt:lpstr>Calibri</vt:lpstr>
      <vt:lpstr>Roboto Light</vt:lpstr>
      <vt:lpstr>Simple Light</vt:lpstr>
      <vt:lpstr>Simple Light</vt:lpstr>
      <vt:lpstr>PESB October 2020 Presentation for WACTE Field Directors  Slides available at: https://bit.ly/35AMRFB </vt:lpstr>
      <vt:lpstr>PESB Presentation</vt:lpstr>
      <vt:lpstr>Multiple Measures Pilot</vt:lpstr>
      <vt:lpstr>Background</vt:lpstr>
      <vt:lpstr>Why a multiple measures pilot?</vt:lpstr>
      <vt:lpstr>Why a multiple measures pilot? cont’d</vt:lpstr>
      <vt:lpstr>Overview I</vt:lpstr>
      <vt:lpstr>Overview II</vt:lpstr>
      <vt:lpstr>To implement Multiple Measures</vt:lpstr>
      <vt:lpstr>Data to inform policy</vt:lpstr>
      <vt:lpstr>Resources</vt:lpstr>
      <vt:lpstr>EDTPA LISTENING TOUR</vt:lpstr>
      <vt:lpstr>Washington edTPA 2.0 Stakeholder  Listening Tour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PESB October 2020 Presentation for WACTE Field Directors  Slides available at: https://bit.ly/35AMRFB </dc:title>
  <dc:creator>Joyce Westgard</dc:creator>
  <cp:lastModifiedBy>Elizabeth Parker</cp:lastModifiedBy>
  <cp:revision>2</cp:revision>
  <dcterms:modified xsi:type="dcterms:W3CDTF">2021-11-02T20:58:46Z</dcterms:modified>
</cp:coreProperties>
</file>