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13"/>
      <p:bold r:id="rId14"/>
      <p:italic r:id="rId15"/>
      <p:boldItalic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  <p:embeddedFont>
      <p:font typeface="Roboto Light" panose="02000000000000000000" pitchFamily="2" charset="0"/>
      <p:regular r:id="rId27"/>
      <p:bold r:id="rId28"/>
      <p:italic r:id="rId29"/>
      <p:boldItalic r:id="rId30"/>
    </p:embeddedFont>
    <p:embeddedFont>
      <p:font typeface="Roboto Medium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tZErdeuhpzsoG9wmMff420pV6bn9wr4W392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99a5f88b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99a5f88b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 will share screen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1668b8a8c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b1668b8a8c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JR </a:t>
            </a:r>
            <a:r>
              <a:rPr lang="en" u="sng">
                <a:solidFill>
                  <a:srgbClr val="0097A7"/>
                </a:solidFill>
                <a:latin typeface="Roboto Medium"/>
                <a:ea typeface="Roboto Medium"/>
                <a:cs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MONDAY, JANUARY 29, 2024</a:t>
            </a: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u="sng">
                <a:solidFill>
                  <a:srgbClr val="0097A7"/>
                </a:solidFill>
                <a:latin typeface="Roboto Medium"/>
                <a:ea typeface="Roboto Medium"/>
                <a:cs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(register now!)</a:t>
            </a: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1 PM - 4 PM</a:t>
            </a: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January PLC registration link: </a:t>
            </a:r>
            <a:r>
              <a:rPr lang="en" u="sng">
                <a:solidFill>
                  <a:schemeClr val="hlink"/>
                </a:solid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https://us02web.zoom.us/meeting/register/tZErdeuhpzsoG9wmMff420pV6bn9wr4W392s</a:t>
            </a:r>
            <a:endParaRPr>
              <a:solidFill>
                <a:srgbClr val="BC4B5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rgbClr val="BC4B5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TUESDAY, APRIL 16, 2024</a:t>
            </a: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9 AM - 12 PM</a:t>
            </a: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April PLC registration link: </a:t>
            </a:r>
            <a:r>
              <a:rPr lang="en" u="sng">
                <a:solidFill>
                  <a:schemeClr val="hlink"/>
                </a:solid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https://us02web.zoom.us/meeting/register/tZErdeuhpzsoG9wmMff420pV6bn9wr4W392s</a:t>
            </a: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*THURSDAY, SEPTEMBER 12, 2024</a:t>
            </a: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1 PM - 4 PM </a:t>
            </a:r>
            <a:endParaRPr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i="1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(embedded into all-day convening)  - registration link will be sent out once available</a:t>
            </a:r>
            <a:endParaRPr sz="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cc0854fc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JR</a:t>
            </a:r>
            <a:endParaRPr/>
          </a:p>
        </p:txBody>
      </p:sp>
      <p:sp>
        <p:nvSpPr>
          <p:cNvPr id="175" name="Google Shape;175;g25cc0854f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1668b8a8c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1668b8a8c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third option, option C, extends the current timeline by 2 years to allow for 2 years of the community of practice.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Spring 2022: collect input through SAR committee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Spring 2023: Begin multi-year scheduling both mock reviews and actual C&amp;I reviews with programs and facilitate (PLCs) to support integration and implementation of standards in preparation for C&amp;I review.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Fall 2023 begin implementing the communities of practice, which include mock reviews with programs who volunteer. In this option, communities of practice will run from fall 2023 through spring 2025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Fall 2025 - conduct first C&amp;I reviews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664d5b1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CN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We will use the rubrics for the upcoming review with Whitworth University this Spring. We will continue to iterate the rubrics in three rounds of formative C&amp;I review. We will have additional opportunities to examine and update rubrics throughout the process. </a:t>
            </a:r>
            <a:endParaRPr sz="1000"/>
          </a:p>
        </p:txBody>
      </p:sp>
      <p:sp>
        <p:nvSpPr>
          <p:cNvPr id="218" name="Google Shape;218;g26664d5b1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664d5b17d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CN - formative review grants will reopen in Spring 2024 (likely May) for a spring 2025 formative review. Open invitation for self-nominations to participate on the review team for Whitworth and CWU formative reviews. </a:t>
            </a:r>
            <a:endParaRPr/>
          </a:p>
        </p:txBody>
      </p:sp>
      <p:sp>
        <p:nvSpPr>
          <p:cNvPr id="236" name="Google Shape;236;g26664d5b17d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" y="685800"/>
            <a:ext cx="60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1668b8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b1668b8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1668b8a8c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b1668b8a8c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JR Link: https://docs.google.com/document/d/15Z4MuV7eKBO4C9vDi-cFJi7XzbZ06hYqsFaTCQA4O2M/edit#heading=h.40ffmjsgut5b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1668b8a8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1668b8a8c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(all) Welcome to our Zoom small group discussion! To ensure a dynamic and productive session, we'll be rotating through different gallery rooms (Zoom meeting rooms) every 8 minutes. In each room, please follow these guidelines: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Review Rubrics: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Take a few minutes to review the assigned rubrics. Familiarize yourself with the criteria and key points.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Leave Comments or Feedback: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Use the notes feature to leave comments or feedback. Share your insights, opinions, or suggestions related to the rubrics being discussed.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Ask Clarifying Questions: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Engage with both PESB staff and fellow rubric group members by asking clarifying questions. Seek additional information or clarification on any aspects of the rubrics.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Gallery 1: CN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Gallery 2: LS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Gallery 3: JR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Gallery 4: KL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664d5b17d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6664d5b17d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 (5 mins) - major takeaway or lingering question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- 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81025" y="1341150"/>
            <a:ext cx="0" cy="2233200"/>
          </a:xfrm>
          <a:prstGeom prst="straightConnector1">
            <a:avLst/>
          </a:prstGeom>
          <a:noFill/>
          <a:ln w="9525" cap="flat" cmpd="sng">
            <a:solidFill>
              <a:srgbClr val="BC4B5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/>
          <p:nvPr/>
        </p:nvSpPr>
        <p:spPr>
          <a:xfrm>
            <a:off x="7127286" y="84059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4338" y="-574400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94338" y="75089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C4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27286" y="140931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294338" y="2076195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127286" y="2734577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30863" y="3401493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1124" y="544276"/>
            <a:ext cx="1357164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56175" y="1339850"/>
            <a:ext cx="64029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TITLE_AND_BODY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191000" y="908250"/>
            <a:ext cx="724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  <a:defRPr sz="2200">
                <a:solidFill>
                  <a:schemeClr val="accent1"/>
                </a:solidFill>
              </a:defRPr>
            </a:lvl1pPr>
            <a:lvl2pPr marL="914400" lvl="1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1700"/>
              <a:buChar char="○"/>
              <a:defRPr sz="1700">
                <a:solidFill>
                  <a:srgbClr val="2D3047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973C"/>
              </a:buClr>
              <a:buSzPts val="1400"/>
              <a:buChar char="■"/>
              <a:defRPr>
                <a:solidFill>
                  <a:srgbClr val="D8973C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grpSp>
        <p:nvGrpSpPr>
          <p:cNvPr id="110" name="Google Shape;110;p11"/>
          <p:cNvGrpSpPr/>
          <p:nvPr/>
        </p:nvGrpSpPr>
        <p:grpSpPr>
          <a:xfrm>
            <a:off x="8145682" y="-290847"/>
            <a:ext cx="1251931" cy="1210808"/>
            <a:chOff x="6050911" y="-371077"/>
            <a:chExt cx="2660852" cy="2573450"/>
          </a:xfrm>
        </p:grpSpPr>
        <p:sp>
          <p:nvSpPr>
            <p:cNvPr id="111" name="Google Shape;111;p11"/>
            <p:cNvSpPr/>
            <p:nvPr/>
          </p:nvSpPr>
          <p:spPr>
            <a:xfrm>
              <a:off x="6050911" y="291759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7254663" y="940573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D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54663" y="-371077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TITLE_AND_BODY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214504" y="4164375"/>
            <a:ext cx="528600" cy="4581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2"/>
          <p:cNvSpPr/>
          <p:nvPr/>
        </p:nvSpPr>
        <p:spPr>
          <a:xfrm>
            <a:off x="-226075" y="4403310"/>
            <a:ext cx="528600" cy="458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/>
          <p:nvPr/>
        </p:nvSpPr>
        <p:spPr>
          <a:xfrm>
            <a:off x="-226075" y="4884307"/>
            <a:ext cx="528600" cy="4581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2"/>
          <p:cNvSpPr/>
          <p:nvPr/>
        </p:nvSpPr>
        <p:spPr>
          <a:xfrm>
            <a:off x="214504" y="4645343"/>
            <a:ext cx="528600" cy="458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"/>
          </p:nvPr>
        </p:nvSpPr>
        <p:spPr>
          <a:xfrm>
            <a:off x="191000" y="908250"/>
            <a:ext cx="724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90"/>
              </a:buClr>
              <a:buSzPts val="2200"/>
              <a:buChar char="●"/>
              <a:defRPr sz="2200">
                <a:solidFill>
                  <a:srgbClr val="009390"/>
                </a:solidFill>
              </a:defRPr>
            </a:lvl1pPr>
            <a:lvl2pPr marL="914400" lvl="1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1700"/>
              <a:buChar char="○"/>
              <a:defRPr sz="1700">
                <a:solidFill>
                  <a:srgbClr val="2D3047"/>
                </a:solidFill>
              </a:defRPr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90"/>
              </a:buClr>
              <a:buSzPts val="1500"/>
              <a:buChar char="■"/>
              <a:defRPr sz="1500">
                <a:solidFill>
                  <a:srgbClr val="009390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2" name="Google Shape;122;p12"/>
          <p:cNvGrpSpPr/>
          <p:nvPr/>
        </p:nvGrpSpPr>
        <p:grpSpPr>
          <a:xfrm>
            <a:off x="8145682" y="-290847"/>
            <a:ext cx="1251931" cy="1210808"/>
            <a:chOff x="6050911" y="-371077"/>
            <a:chExt cx="2660852" cy="2573450"/>
          </a:xfrm>
        </p:grpSpPr>
        <p:sp>
          <p:nvSpPr>
            <p:cNvPr id="123" name="Google Shape;123;p12"/>
            <p:cNvSpPr/>
            <p:nvPr/>
          </p:nvSpPr>
          <p:spPr>
            <a:xfrm>
              <a:off x="6050911" y="291759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7254663" y="940573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D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7254663" y="-371077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C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3"/>
          <p:cNvCxnSpPr/>
          <p:nvPr/>
        </p:nvCxnSpPr>
        <p:spPr>
          <a:xfrm>
            <a:off x="581025" y="1370625"/>
            <a:ext cx="0" cy="2203800"/>
          </a:xfrm>
          <a:prstGeom prst="straightConnector1">
            <a:avLst/>
          </a:prstGeom>
          <a:noFill/>
          <a:ln w="9525" cap="flat" cmpd="sng">
            <a:solidFill>
              <a:srgbClr val="BC4B5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13"/>
          <p:cNvSpPr/>
          <p:nvPr/>
        </p:nvSpPr>
        <p:spPr>
          <a:xfrm>
            <a:off x="7778175" y="462445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8556925" y="40070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8556925" y="890195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C4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7778175" y="1312545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925" y="1740320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778175" y="2162645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7778175" y="3012820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8556925" y="2590445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8556925" y="3440570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C4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7778175" y="3862920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8556925" y="4290695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7778175" y="4713020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C4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7778175" y="-387655"/>
            <a:ext cx="934500" cy="809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769275" y="1824625"/>
            <a:ext cx="66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Roboto Medium"/>
              <a:buNone/>
              <a:defRPr sz="40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5">
  <p:cSld name="SECTION_HEADER_1">
    <p:bg>
      <p:bgPr>
        <a:solidFill>
          <a:srgbClr val="2D3047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14"/>
          <p:cNvCxnSpPr/>
          <p:nvPr/>
        </p:nvCxnSpPr>
        <p:spPr>
          <a:xfrm>
            <a:off x="581025" y="1370625"/>
            <a:ext cx="0" cy="220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769275" y="1824625"/>
            <a:ext cx="66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_HEADER_1_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/>
          <p:nvPr/>
        </p:nvSpPr>
        <p:spPr>
          <a:xfrm>
            <a:off x="-631400" y="787009"/>
            <a:ext cx="1326600" cy="1148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473869" y="187537"/>
            <a:ext cx="1326600" cy="1148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473869" y="1394108"/>
            <a:ext cx="1326600" cy="1148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C4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-631400" y="1993544"/>
            <a:ext cx="1326600" cy="1148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473869" y="2600679"/>
            <a:ext cx="1326600" cy="1148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-631400" y="3200080"/>
            <a:ext cx="1326600" cy="1148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473869" y="3807250"/>
            <a:ext cx="1326600" cy="1148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2182975" y="1841150"/>
            <a:ext cx="62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Roboto Medium"/>
              <a:buNone/>
              <a:defRPr sz="40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4">
  <p:cSld name="CUSTOM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16"/>
          <p:cNvCxnSpPr/>
          <p:nvPr/>
        </p:nvCxnSpPr>
        <p:spPr>
          <a:xfrm>
            <a:off x="600550" y="1065450"/>
            <a:ext cx="0" cy="1792200"/>
          </a:xfrm>
          <a:prstGeom prst="straightConnector1">
            <a:avLst/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6"/>
          <p:cNvSpPr txBox="1"/>
          <p:nvPr/>
        </p:nvSpPr>
        <p:spPr>
          <a:xfrm>
            <a:off x="717350" y="364750"/>
            <a:ext cx="5982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7071275" y="2752125"/>
            <a:ext cx="1341000" cy="1161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8166150" y="2159300"/>
            <a:ext cx="1341000" cy="1161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8166150" y="3356475"/>
            <a:ext cx="1341000" cy="1161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7071275" y="3961850"/>
            <a:ext cx="1341000" cy="1161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8166150" y="4553650"/>
            <a:ext cx="1341000" cy="1161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712613" y="1229925"/>
            <a:ext cx="6246600" cy="15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4000"/>
              <a:buNone/>
              <a:defRPr sz="4000">
                <a:solidFill>
                  <a:srgbClr val="2D304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191000" y="832050"/>
            <a:ext cx="848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90"/>
              </a:buClr>
              <a:buSzPts val="2200"/>
              <a:buChar char="●"/>
              <a:defRPr sz="2200">
                <a:solidFill>
                  <a:srgbClr val="009390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1600"/>
              <a:buChar char="○"/>
              <a:defRPr sz="1600">
                <a:solidFill>
                  <a:srgbClr val="2D3047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- pesb and para title">
  <p:cSld name="TITLE_5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581025" y="1341150"/>
            <a:ext cx="0" cy="2233200"/>
          </a:xfrm>
          <a:prstGeom prst="straightConnector1">
            <a:avLst/>
          </a:prstGeom>
          <a:noFill/>
          <a:ln w="9525" cap="flat" cmpd="sng">
            <a:solidFill>
              <a:srgbClr val="BC4B5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/>
          <p:nvPr/>
        </p:nvSpPr>
        <p:spPr>
          <a:xfrm>
            <a:off x="7127286" y="84059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294338" y="-574400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8294338" y="75089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C4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127286" y="140931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294338" y="2076195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7127286" y="2734577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8330863" y="3401493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1124" y="544276"/>
            <a:ext cx="1357164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56175" y="1339850"/>
            <a:ext cx="64029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576" y="1870226"/>
            <a:ext cx="1296599" cy="33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sb and para title">
  <p:cSld name="CUSTOM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7134225" y="-44925"/>
            <a:ext cx="2053200" cy="5225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581025" y="1341150"/>
            <a:ext cx="0" cy="2233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56175" y="1339850"/>
            <a:ext cx="64029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406175" y="0"/>
            <a:ext cx="157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PROFESSIONAL</a:t>
            </a:r>
            <a:endParaRPr sz="1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EDUCATOR </a:t>
            </a:r>
            <a:endParaRPr sz="1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STANDARDS</a:t>
            </a:r>
            <a:endParaRPr sz="1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BOARD</a:t>
            </a:r>
            <a:endParaRPr sz="1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406175" y="1873850"/>
            <a:ext cx="1737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PARAEDUCATOR</a:t>
            </a:r>
            <a:endParaRPr sz="1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BOARD</a:t>
            </a:r>
            <a:endParaRPr sz="1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04010" y="942500"/>
            <a:ext cx="1474171" cy="1015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4"/>
          <p:cNvCxnSpPr/>
          <p:nvPr/>
        </p:nvCxnSpPr>
        <p:spPr>
          <a:xfrm>
            <a:off x="7442525" y="95425"/>
            <a:ext cx="0" cy="8271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442475" y="1958300"/>
            <a:ext cx="0" cy="418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title">
  <p:cSld name="TITLE_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5"/>
          <p:cNvCxnSpPr/>
          <p:nvPr/>
        </p:nvCxnSpPr>
        <p:spPr>
          <a:xfrm>
            <a:off x="581025" y="1341150"/>
            <a:ext cx="0" cy="2233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/>
          <p:nvPr/>
        </p:nvSpPr>
        <p:spPr>
          <a:xfrm>
            <a:off x="7127286" y="84059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8294338" y="-574400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8294338" y="75089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7127286" y="140931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8294338" y="2076195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7127286" y="2734577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8330863" y="3401493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1124" y="544276"/>
            <a:ext cx="1357164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656175" y="1339850"/>
            <a:ext cx="64029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- title">
  <p:cSld name="TITLE_3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6"/>
          <p:cNvCxnSpPr/>
          <p:nvPr/>
        </p:nvCxnSpPr>
        <p:spPr>
          <a:xfrm>
            <a:off x="581025" y="1341150"/>
            <a:ext cx="0" cy="2233200"/>
          </a:xfrm>
          <a:prstGeom prst="straightConnector1">
            <a:avLst/>
          </a:prstGeom>
          <a:noFill/>
          <a:ln w="9525" cap="flat" cmpd="sng">
            <a:solidFill>
              <a:srgbClr val="D897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54;p6"/>
          <p:cNvSpPr/>
          <p:nvPr/>
        </p:nvSpPr>
        <p:spPr>
          <a:xfrm>
            <a:off x="7127286" y="84059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8294338" y="-574400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8294338" y="75089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897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127286" y="140931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8294338" y="2076195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7127286" y="2734577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8330863" y="3401493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1124" y="544276"/>
            <a:ext cx="1357164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656175" y="1339850"/>
            <a:ext cx="64029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">
  <p:cSld name="TITLE_4">
    <p:bg>
      <p:bgPr>
        <a:solidFill>
          <a:srgbClr val="2D3047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7"/>
          <p:cNvCxnSpPr/>
          <p:nvPr/>
        </p:nvCxnSpPr>
        <p:spPr>
          <a:xfrm>
            <a:off x="581025" y="1341150"/>
            <a:ext cx="0" cy="2233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7"/>
          <p:cNvSpPr/>
          <p:nvPr/>
        </p:nvSpPr>
        <p:spPr>
          <a:xfrm>
            <a:off x="7127286" y="84059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294338" y="-574400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8294338" y="75089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7127286" y="140931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8294338" y="2076195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7127286" y="2734577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8330863" y="3401493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1124" y="544276"/>
            <a:ext cx="1357164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656175" y="1339850"/>
            <a:ext cx="64029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- para title">
  <p:cSld name="TITLE_3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/>
        </p:nvSpPr>
        <p:spPr>
          <a:xfrm>
            <a:off x="702175" y="1636100"/>
            <a:ext cx="5982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746350" y="2137400"/>
            <a:ext cx="56163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D304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" name="Google Shape;77;p8"/>
          <p:cNvCxnSpPr/>
          <p:nvPr/>
        </p:nvCxnSpPr>
        <p:spPr>
          <a:xfrm>
            <a:off x="581025" y="1341150"/>
            <a:ext cx="0" cy="2233200"/>
          </a:xfrm>
          <a:prstGeom prst="straightConnector1">
            <a:avLst/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8"/>
          <p:cNvSpPr/>
          <p:nvPr/>
        </p:nvSpPr>
        <p:spPr>
          <a:xfrm>
            <a:off x="7127286" y="84059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8294338" y="-574400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8294338" y="75089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7127286" y="140931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8294338" y="2076195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7127286" y="2734577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8330863" y="3401493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3737" y="543963"/>
            <a:ext cx="1304177" cy="3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para title">
  <p:cSld name="TITLE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/>
        </p:nvSpPr>
        <p:spPr>
          <a:xfrm>
            <a:off x="702175" y="1636100"/>
            <a:ext cx="5982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8" name="Google Shape;88;p9"/>
          <p:cNvSpPr txBox="1"/>
          <p:nvPr/>
        </p:nvSpPr>
        <p:spPr>
          <a:xfrm>
            <a:off x="746350" y="2137400"/>
            <a:ext cx="56163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D304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9" name="Google Shape;89;p9"/>
          <p:cNvCxnSpPr/>
          <p:nvPr/>
        </p:nvCxnSpPr>
        <p:spPr>
          <a:xfrm>
            <a:off x="581025" y="1341150"/>
            <a:ext cx="0" cy="2233200"/>
          </a:xfrm>
          <a:prstGeom prst="straightConnector1">
            <a:avLst/>
          </a:prstGeom>
          <a:noFill/>
          <a:ln w="9525" cap="flat" cmpd="sng">
            <a:solidFill>
              <a:srgbClr val="BC4B5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9"/>
          <p:cNvSpPr/>
          <p:nvPr/>
        </p:nvSpPr>
        <p:spPr>
          <a:xfrm>
            <a:off x="7127286" y="84059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8301638" y="-574400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8301638" y="750898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C4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7127286" y="1409305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8301638" y="2071945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7127286" y="2734577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2D30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301638" y="3392993"/>
            <a:ext cx="1457100" cy="12618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rgbClr val="0093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3737" y="543963"/>
            <a:ext cx="1304177" cy="3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191000" y="908250"/>
            <a:ext cx="848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90"/>
              </a:buClr>
              <a:buSzPts val="2200"/>
              <a:buChar char="●"/>
              <a:defRPr sz="2200">
                <a:solidFill>
                  <a:srgbClr val="009390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1600"/>
              <a:buChar char="○"/>
              <a:defRPr sz="1600">
                <a:solidFill>
                  <a:srgbClr val="2D3047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00939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grpSp>
        <p:nvGrpSpPr>
          <p:cNvPr id="102" name="Google Shape;102;p10"/>
          <p:cNvGrpSpPr/>
          <p:nvPr/>
        </p:nvGrpSpPr>
        <p:grpSpPr>
          <a:xfrm>
            <a:off x="8145682" y="-290847"/>
            <a:ext cx="1251931" cy="1210808"/>
            <a:chOff x="6050911" y="-371077"/>
            <a:chExt cx="2660852" cy="2573450"/>
          </a:xfrm>
        </p:grpSpPr>
        <p:sp>
          <p:nvSpPr>
            <p:cNvPr id="103" name="Google Shape;103;p10"/>
            <p:cNvSpPr/>
            <p:nvPr/>
          </p:nvSpPr>
          <p:spPr>
            <a:xfrm>
              <a:off x="6050911" y="291759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7254663" y="940573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D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7254663" y="-371077"/>
              <a:ext cx="1457100" cy="1261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C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200" y="135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800"/>
              <a:buFont typeface="Roboto Medium"/>
              <a:buNone/>
              <a:defRPr sz="2800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100" y="6411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63B"/>
              </a:buClr>
              <a:buSzPts val="1800"/>
              <a:buFont typeface="Roboto"/>
              <a:buChar char="●"/>
              <a:defRPr sz="1800">
                <a:solidFill>
                  <a:srgbClr val="D036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3047"/>
              </a:buClr>
              <a:buSzPts val="1400"/>
              <a:buFont typeface="Roboto"/>
              <a:buChar char="○"/>
              <a:defRPr>
                <a:solidFill>
                  <a:srgbClr val="2D304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390"/>
              </a:buClr>
              <a:buSzPts val="1400"/>
              <a:buFont typeface="Roboto"/>
              <a:buChar char="■"/>
              <a:defRPr>
                <a:solidFill>
                  <a:srgbClr val="00939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tZErdeuhpzsoG9wmMff420pV6bn9wr4W392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Z4MuV7eKBO4C9vDi-cFJi7XzbZ06hYqsFaTCQA4O2M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Z4MuV7eKBO4C9vDi-cFJi7XzbZ06hYqsFaTCQA4O2M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/>
        </p:nvSpPr>
        <p:spPr>
          <a:xfrm>
            <a:off x="684075" y="1325750"/>
            <a:ext cx="5982600" cy="2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PROGRAM STANDARDS RUBRICS DISCUSSION</a:t>
            </a:r>
            <a:endParaRPr sz="2900"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WACTE Winter Conference</a:t>
            </a:r>
            <a:endParaRPr sz="2400" i="1"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i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2D3047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2D3047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2D3047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2D3047"/>
                </a:solidFill>
                <a:latin typeface="Roboto Light"/>
                <a:ea typeface="Roboto Light"/>
                <a:cs typeface="Roboto Light"/>
                <a:sym typeface="Roboto Light"/>
              </a:rPr>
              <a:t>January 25, 2024, Thursday</a:t>
            </a:r>
            <a:endParaRPr sz="1500">
              <a:solidFill>
                <a:srgbClr val="2D304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body" idx="1"/>
          </p:nvPr>
        </p:nvSpPr>
        <p:spPr>
          <a:xfrm>
            <a:off x="249650" y="908250"/>
            <a:ext cx="763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000">
                <a:solidFill>
                  <a:schemeClr val="accent2"/>
                </a:solidFill>
              </a:rPr>
              <a:t>You will have another opportunity to review the rubrics at PLC next week on Mon, Jan 29 from 1-4 PM </a:t>
            </a:r>
            <a:r>
              <a:rPr lang="en" sz="2000" u="sng">
                <a:solidFill>
                  <a:srgbClr val="0097A7"/>
                </a:solidFill>
                <a:latin typeface="Roboto Medium"/>
                <a:ea typeface="Roboto Medium"/>
                <a:cs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(register now!)</a:t>
            </a:r>
            <a:endParaRPr sz="2000">
              <a:solidFill>
                <a:schemeClr val="accen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000">
                <a:solidFill>
                  <a:schemeClr val="accent2"/>
                </a:solidFill>
              </a:rPr>
              <a:t>Rubrics will be used for the next formative review in Spring 2024.</a:t>
            </a:r>
            <a:endParaRPr sz="2000">
              <a:solidFill>
                <a:schemeClr val="accen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000">
                <a:solidFill>
                  <a:schemeClr val="accent2"/>
                </a:solidFill>
              </a:rPr>
              <a:t>Your feedback will be incorporated as discussion points during the formative review.</a:t>
            </a:r>
            <a:endParaRPr sz="2000">
              <a:solidFill>
                <a:schemeClr val="accen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000">
                <a:solidFill>
                  <a:schemeClr val="accent2"/>
                </a:solidFill>
              </a:rPr>
              <a:t>Culminating the feedback from WACTE members, LPI and participants in the formative review, PESB staff members plan to update the current version of rubrics.</a:t>
            </a:r>
            <a:endParaRPr sz="200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accent2"/>
              </a:solidFill>
            </a:endParaRPr>
          </a:p>
        </p:txBody>
      </p:sp>
      <p:sp>
        <p:nvSpPr>
          <p:cNvPr id="305" name="Google Shape;305;p28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/>
          <p:nvPr/>
        </p:nvSpPr>
        <p:spPr>
          <a:xfrm>
            <a:off x="4572000" y="2893158"/>
            <a:ext cx="1799625" cy="1799164"/>
          </a:xfrm>
          <a:custGeom>
            <a:avLst/>
            <a:gdLst/>
            <a:ahLst/>
            <a:cxnLst/>
            <a:rect l="l" t="t" r="r" b="b"/>
            <a:pathLst>
              <a:path w="7007" h="7008" extrusionOk="0">
                <a:moveTo>
                  <a:pt x="938" y="3444"/>
                </a:moveTo>
                <a:lnTo>
                  <a:pt x="938" y="3444"/>
                </a:lnTo>
                <a:cubicBezTo>
                  <a:pt x="768" y="3444"/>
                  <a:pt x="534" y="3367"/>
                  <a:pt x="319" y="3258"/>
                </a:cubicBezTo>
                <a:lnTo>
                  <a:pt x="319" y="3258"/>
                </a:lnTo>
                <a:cubicBezTo>
                  <a:pt x="172" y="3183"/>
                  <a:pt x="0" y="3293"/>
                  <a:pt x="0" y="3457"/>
                </a:cubicBezTo>
                <a:lnTo>
                  <a:pt x="0" y="5429"/>
                </a:lnTo>
                <a:lnTo>
                  <a:pt x="1956" y="5429"/>
                </a:lnTo>
                <a:lnTo>
                  <a:pt x="1956" y="5429"/>
                </a:lnTo>
                <a:cubicBezTo>
                  <a:pt x="2120" y="5429"/>
                  <a:pt x="2225" y="5601"/>
                  <a:pt x="2153" y="5749"/>
                </a:cubicBezTo>
                <a:lnTo>
                  <a:pt x="2153" y="5749"/>
                </a:lnTo>
                <a:cubicBezTo>
                  <a:pt x="2048" y="5965"/>
                  <a:pt x="1977" y="6197"/>
                  <a:pt x="1977" y="6368"/>
                </a:cubicBezTo>
                <a:lnTo>
                  <a:pt x="1977" y="6368"/>
                </a:lnTo>
                <a:cubicBezTo>
                  <a:pt x="1977" y="6783"/>
                  <a:pt x="2305" y="7007"/>
                  <a:pt x="2710" y="7007"/>
                </a:cubicBezTo>
                <a:lnTo>
                  <a:pt x="2710" y="7007"/>
                </a:lnTo>
                <a:cubicBezTo>
                  <a:pt x="3114" y="7007"/>
                  <a:pt x="3443" y="6783"/>
                  <a:pt x="3443" y="6368"/>
                </a:cubicBezTo>
                <a:lnTo>
                  <a:pt x="3443" y="6368"/>
                </a:lnTo>
                <a:cubicBezTo>
                  <a:pt x="3443" y="6197"/>
                  <a:pt x="3366" y="5965"/>
                  <a:pt x="3257" y="5749"/>
                </a:cubicBezTo>
                <a:lnTo>
                  <a:pt x="3257" y="5749"/>
                </a:lnTo>
                <a:cubicBezTo>
                  <a:pt x="3182" y="5602"/>
                  <a:pt x="3291" y="5429"/>
                  <a:pt x="3456" y="5429"/>
                </a:cubicBezTo>
                <a:lnTo>
                  <a:pt x="5427" y="5429"/>
                </a:lnTo>
                <a:lnTo>
                  <a:pt x="5427" y="5429"/>
                </a:lnTo>
                <a:lnTo>
                  <a:pt x="5427" y="3457"/>
                </a:lnTo>
                <a:lnTo>
                  <a:pt x="5427" y="3457"/>
                </a:lnTo>
                <a:cubicBezTo>
                  <a:pt x="5427" y="3293"/>
                  <a:pt x="5601" y="3183"/>
                  <a:pt x="5748" y="3258"/>
                </a:cubicBezTo>
                <a:lnTo>
                  <a:pt x="5748" y="3258"/>
                </a:lnTo>
                <a:cubicBezTo>
                  <a:pt x="5964" y="3367"/>
                  <a:pt x="6197" y="3444"/>
                  <a:pt x="6367" y="3444"/>
                </a:cubicBezTo>
                <a:lnTo>
                  <a:pt x="6367" y="3444"/>
                </a:lnTo>
                <a:cubicBezTo>
                  <a:pt x="6782" y="3444"/>
                  <a:pt x="7006" y="3116"/>
                  <a:pt x="7006" y="2711"/>
                </a:cubicBezTo>
                <a:lnTo>
                  <a:pt x="7006" y="2711"/>
                </a:lnTo>
                <a:cubicBezTo>
                  <a:pt x="7006" y="2306"/>
                  <a:pt x="6782" y="1979"/>
                  <a:pt x="6367" y="1979"/>
                </a:cubicBezTo>
                <a:lnTo>
                  <a:pt x="6367" y="1979"/>
                </a:lnTo>
                <a:cubicBezTo>
                  <a:pt x="6196" y="1979"/>
                  <a:pt x="5964" y="2049"/>
                  <a:pt x="5748" y="2154"/>
                </a:cubicBezTo>
                <a:lnTo>
                  <a:pt x="5748" y="2154"/>
                </a:lnTo>
                <a:cubicBezTo>
                  <a:pt x="5600" y="2226"/>
                  <a:pt x="5427" y="2121"/>
                  <a:pt x="5427" y="1957"/>
                </a:cubicBezTo>
                <a:lnTo>
                  <a:pt x="5427" y="0"/>
                </a:lnTo>
                <a:lnTo>
                  <a:pt x="5427" y="375"/>
                </a:lnTo>
                <a:lnTo>
                  <a:pt x="5427" y="0"/>
                </a:lnTo>
                <a:lnTo>
                  <a:pt x="3456" y="0"/>
                </a:lnTo>
                <a:lnTo>
                  <a:pt x="3456" y="0"/>
                </a:lnTo>
                <a:cubicBezTo>
                  <a:pt x="3291" y="0"/>
                  <a:pt x="3182" y="173"/>
                  <a:pt x="3257" y="320"/>
                </a:cubicBezTo>
                <a:lnTo>
                  <a:pt x="3257" y="320"/>
                </a:lnTo>
                <a:cubicBezTo>
                  <a:pt x="3366" y="536"/>
                  <a:pt x="3443" y="769"/>
                  <a:pt x="3443" y="939"/>
                </a:cubicBezTo>
                <a:lnTo>
                  <a:pt x="3443" y="939"/>
                </a:lnTo>
                <a:cubicBezTo>
                  <a:pt x="3443" y="1354"/>
                  <a:pt x="3114" y="1577"/>
                  <a:pt x="2710" y="1577"/>
                </a:cubicBezTo>
                <a:lnTo>
                  <a:pt x="2710" y="1577"/>
                </a:lnTo>
                <a:cubicBezTo>
                  <a:pt x="2305" y="1577"/>
                  <a:pt x="1977" y="1354"/>
                  <a:pt x="1977" y="939"/>
                </a:cubicBezTo>
                <a:lnTo>
                  <a:pt x="1977" y="939"/>
                </a:lnTo>
                <a:cubicBezTo>
                  <a:pt x="1977" y="769"/>
                  <a:pt x="2048" y="536"/>
                  <a:pt x="2153" y="320"/>
                </a:cubicBezTo>
                <a:lnTo>
                  <a:pt x="2153" y="320"/>
                </a:lnTo>
                <a:cubicBezTo>
                  <a:pt x="2225" y="172"/>
                  <a:pt x="2120" y="0"/>
                  <a:pt x="1956" y="0"/>
                </a:cubicBezTo>
                <a:lnTo>
                  <a:pt x="0" y="0"/>
                </a:lnTo>
                <a:lnTo>
                  <a:pt x="0" y="1957"/>
                </a:lnTo>
                <a:lnTo>
                  <a:pt x="0" y="1957"/>
                </a:lnTo>
                <a:cubicBezTo>
                  <a:pt x="0" y="2121"/>
                  <a:pt x="171" y="2226"/>
                  <a:pt x="319" y="2154"/>
                </a:cubicBezTo>
                <a:lnTo>
                  <a:pt x="319" y="2154"/>
                </a:lnTo>
                <a:cubicBezTo>
                  <a:pt x="534" y="2049"/>
                  <a:pt x="768" y="1979"/>
                  <a:pt x="938" y="1979"/>
                </a:cubicBezTo>
                <a:lnTo>
                  <a:pt x="938" y="1979"/>
                </a:lnTo>
                <a:cubicBezTo>
                  <a:pt x="1353" y="1979"/>
                  <a:pt x="1576" y="2306"/>
                  <a:pt x="1576" y="2711"/>
                </a:cubicBezTo>
                <a:lnTo>
                  <a:pt x="1576" y="2711"/>
                </a:lnTo>
                <a:cubicBezTo>
                  <a:pt x="1576" y="3116"/>
                  <a:pt x="1353" y="3444"/>
                  <a:pt x="938" y="3444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2772373" y="1093999"/>
            <a:ext cx="1799631" cy="1799164"/>
          </a:xfrm>
          <a:custGeom>
            <a:avLst/>
            <a:gdLst/>
            <a:ahLst/>
            <a:cxnLst/>
            <a:rect l="l" t="t" r="r" b="b"/>
            <a:pathLst>
              <a:path w="7009" h="7008" extrusionOk="0">
                <a:moveTo>
                  <a:pt x="6069" y="3563"/>
                </a:moveTo>
                <a:lnTo>
                  <a:pt x="6069" y="3563"/>
                </a:lnTo>
                <a:cubicBezTo>
                  <a:pt x="6238" y="3563"/>
                  <a:pt x="6472" y="3640"/>
                  <a:pt x="6687" y="3749"/>
                </a:cubicBezTo>
                <a:lnTo>
                  <a:pt x="6687" y="3749"/>
                </a:lnTo>
                <a:cubicBezTo>
                  <a:pt x="6834" y="3824"/>
                  <a:pt x="7008" y="3715"/>
                  <a:pt x="7008" y="3550"/>
                </a:cubicBezTo>
                <a:lnTo>
                  <a:pt x="7008" y="1579"/>
                </a:lnTo>
                <a:lnTo>
                  <a:pt x="5051" y="1579"/>
                </a:lnTo>
                <a:lnTo>
                  <a:pt x="5051" y="1579"/>
                </a:lnTo>
                <a:cubicBezTo>
                  <a:pt x="4886" y="1579"/>
                  <a:pt x="4781" y="1407"/>
                  <a:pt x="4853" y="1258"/>
                </a:cubicBezTo>
                <a:lnTo>
                  <a:pt x="4853" y="1258"/>
                </a:lnTo>
                <a:cubicBezTo>
                  <a:pt x="4958" y="1043"/>
                  <a:pt x="5029" y="810"/>
                  <a:pt x="5029" y="639"/>
                </a:cubicBezTo>
                <a:lnTo>
                  <a:pt x="5029" y="639"/>
                </a:lnTo>
                <a:cubicBezTo>
                  <a:pt x="5029" y="224"/>
                  <a:pt x="4701" y="0"/>
                  <a:pt x="4296" y="0"/>
                </a:cubicBezTo>
                <a:lnTo>
                  <a:pt x="4296" y="0"/>
                </a:lnTo>
                <a:cubicBezTo>
                  <a:pt x="3892" y="0"/>
                  <a:pt x="3564" y="224"/>
                  <a:pt x="3564" y="639"/>
                </a:cubicBezTo>
                <a:lnTo>
                  <a:pt x="3564" y="639"/>
                </a:lnTo>
                <a:cubicBezTo>
                  <a:pt x="3564" y="810"/>
                  <a:pt x="3640" y="1042"/>
                  <a:pt x="3750" y="1258"/>
                </a:cubicBezTo>
                <a:lnTo>
                  <a:pt x="3750" y="1258"/>
                </a:lnTo>
                <a:cubicBezTo>
                  <a:pt x="3824" y="1405"/>
                  <a:pt x="3715" y="1579"/>
                  <a:pt x="3550" y="1579"/>
                </a:cubicBezTo>
                <a:lnTo>
                  <a:pt x="1579" y="1579"/>
                </a:lnTo>
                <a:lnTo>
                  <a:pt x="1579" y="1579"/>
                </a:lnTo>
                <a:lnTo>
                  <a:pt x="1579" y="3550"/>
                </a:lnTo>
                <a:lnTo>
                  <a:pt x="1579" y="3550"/>
                </a:lnTo>
                <a:cubicBezTo>
                  <a:pt x="1579" y="3715"/>
                  <a:pt x="1405" y="3824"/>
                  <a:pt x="1259" y="3749"/>
                </a:cubicBezTo>
                <a:lnTo>
                  <a:pt x="1259" y="3749"/>
                </a:lnTo>
                <a:cubicBezTo>
                  <a:pt x="1043" y="3640"/>
                  <a:pt x="810" y="3563"/>
                  <a:pt x="640" y="3563"/>
                </a:cubicBezTo>
                <a:lnTo>
                  <a:pt x="640" y="3563"/>
                </a:lnTo>
                <a:cubicBezTo>
                  <a:pt x="224" y="3563"/>
                  <a:pt x="0" y="3891"/>
                  <a:pt x="0" y="4296"/>
                </a:cubicBezTo>
                <a:lnTo>
                  <a:pt x="0" y="4296"/>
                </a:lnTo>
                <a:cubicBezTo>
                  <a:pt x="0" y="4701"/>
                  <a:pt x="224" y="5028"/>
                  <a:pt x="640" y="5028"/>
                </a:cubicBezTo>
                <a:lnTo>
                  <a:pt x="640" y="5028"/>
                </a:lnTo>
                <a:cubicBezTo>
                  <a:pt x="810" y="5028"/>
                  <a:pt x="1043" y="4958"/>
                  <a:pt x="1259" y="4853"/>
                </a:cubicBezTo>
                <a:lnTo>
                  <a:pt x="1259" y="4853"/>
                </a:lnTo>
                <a:cubicBezTo>
                  <a:pt x="1406" y="4781"/>
                  <a:pt x="1579" y="4886"/>
                  <a:pt x="1579" y="5050"/>
                </a:cubicBezTo>
                <a:lnTo>
                  <a:pt x="1579" y="7007"/>
                </a:lnTo>
                <a:lnTo>
                  <a:pt x="1579" y="6631"/>
                </a:lnTo>
                <a:lnTo>
                  <a:pt x="1579" y="7007"/>
                </a:lnTo>
                <a:lnTo>
                  <a:pt x="3550" y="7007"/>
                </a:lnTo>
                <a:lnTo>
                  <a:pt x="3550" y="7007"/>
                </a:lnTo>
                <a:cubicBezTo>
                  <a:pt x="3715" y="7007"/>
                  <a:pt x="3824" y="6833"/>
                  <a:pt x="3750" y="6686"/>
                </a:cubicBezTo>
                <a:lnTo>
                  <a:pt x="3750" y="6686"/>
                </a:lnTo>
                <a:cubicBezTo>
                  <a:pt x="3640" y="6471"/>
                  <a:pt x="3564" y="6238"/>
                  <a:pt x="3564" y="6067"/>
                </a:cubicBezTo>
                <a:lnTo>
                  <a:pt x="3564" y="6067"/>
                </a:lnTo>
                <a:cubicBezTo>
                  <a:pt x="3564" y="5652"/>
                  <a:pt x="3892" y="5429"/>
                  <a:pt x="4296" y="5429"/>
                </a:cubicBezTo>
                <a:lnTo>
                  <a:pt x="4296" y="5429"/>
                </a:lnTo>
                <a:cubicBezTo>
                  <a:pt x="4701" y="5429"/>
                  <a:pt x="5029" y="5652"/>
                  <a:pt x="5029" y="6067"/>
                </a:cubicBezTo>
                <a:lnTo>
                  <a:pt x="5029" y="6067"/>
                </a:lnTo>
                <a:cubicBezTo>
                  <a:pt x="5029" y="6238"/>
                  <a:pt x="4958" y="6471"/>
                  <a:pt x="4853" y="6686"/>
                </a:cubicBezTo>
                <a:lnTo>
                  <a:pt x="4853" y="6686"/>
                </a:lnTo>
                <a:cubicBezTo>
                  <a:pt x="4781" y="6834"/>
                  <a:pt x="4886" y="7007"/>
                  <a:pt x="5051" y="7007"/>
                </a:cubicBezTo>
                <a:lnTo>
                  <a:pt x="7008" y="7007"/>
                </a:lnTo>
                <a:lnTo>
                  <a:pt x="7008" y="5051"/>
                </a:lnTo>
                <a:lnTo>
                  <a:pt x="7008" y="5051"/>
                </a:lnTo>
                <a:cubicBezTo>
                  <a:pt x="7008" y="4886"/>
                  <a:pt x="6835" y="4781"/>
                  <a:pt x="6687" y="4853"/>
                </a:cubicBezTo>
                <a:lnTo>
                  <a:pt x="6687" y="4853"/>
                </a:lnTo>
                <a:cubicBezTo>
                  <a:pt x="6472" y="4958"/>
                  <a:pt x="6239" y="5028"/>
                  <a:pt x="6069" y="5028"/>
                </a:cubicBezTo>
                <a:lnTo>
                  <a:pt x="6069" y="5028"/>
                </a:lnTo>
                <a:cubicBezTo>
                  <a:pt x="5654" y="5028"/>
                  <a:pt x="5430" y="4701"/>
                  <a:pt x="5430" y="4296"/>
                </a:cubicBezTo>
                <a:lnTo>
                  <a:pt x="5430" y="4296"/>
                </a:lnTo>
                <a:cubicBezTo>
                  <a:pt x="5430" y="3891"/>
                  <a:pt x="5654" y="3563"/>
                  <a:pt x="6069" y="356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4165414" y="1498216"/>
            <a:ext cx="1799625" cy="1799170"/>
          </a:xfrm>
          <a:custGeom>
            <a:avLst/>
            <a:gdLst/>
            <a:ahLst/>
            <a:cxnLst/>
            <a:rect l="l" t="t" r="r" b="b"/>
            <a:pathLst>
              <a:path w="7007" h="7007" extrusionOk="0">
                <a:moveTo>
                  <a:pt x="6067" y="3444"/>
                </a:moveTo>
                <a:lnTo>
                  <a:pt x="6067" y="3444"/>
                </a:lnTo>
                <a:cubicBezTo>
                  <a:pt x="6237" y="3444"/>
                  <a:pt x="6470" y="3368"/>
                  <a:pt x="6686" y="3258"/>
                </a:cubicBezTo>
                <a:lnTo>
                  <a:pt x="6686" y="3258"/>
                </a:lnTo>
                <a:cubicBezTo>
                  <a:pt x="6832" y="3184"/>
                  <a:pt x="7006" y="3293"/>
                  <a:pt x="7006" y="3458"/>
                </a:cubicBezTo>
                <a:lnTo>
                  <a:pt x="7006" y="5428"/>
                </a:lnTo>
                <a:lnTo>
                  <a:pt x="5049" y="5428"/>
                </a:lnTo>
                <a:lnTo>
                  <a:pt x="5049" y="5428"/>
                </a:lnTo>
                <a:cubicBezTo>
                  <a:pt x="4884" y="5428"/>
                  <a:pt x="4779" y="5600"/>
                  <a:pt x="4851" y="5748"/>
                </a:cubicBezTo>
                <a:lnTo>
                  <a:pt x="4851" y="5748"/>
                </a:lnTo>
                <a:cubicBezTo>
                  <a:pt x="4957" y="5964"/>
                  <a:pt x="5027" y="6197"/>
                  <a:pt x="5027" y="6367"/>
                </a:cubicBezTo>
                <a:lnTo>
                  <a:pt x="5027" y="6367"/>
                </a:lnTo>
                <a:cubicBezTo>
                  <a:pt x="5027" y="6782"/>
                  <a:pt x="4699" y="7006"/>
                  <a:pt x="4295" y="7006"/>
                </a:cubicBezTo>
                <a:lnTo>
                  <a:pt x="4295" y="7006"/>
                </a:lnTo>
                <a:cubicBezTo>
                  <a:pt x="3890" y="7006"/>
                  <a:pt x="3562" y="6782"/>
                  <a:pt x="3562" y="6367"/>
                </a:cubicBezTo>
                <a:lnTo>
                  <a:pt x="3562" y="6367"/>
                </a:lnTo>
                <a:cubicBezTo>
                  <a:pt x="3562" y="6197"/>
                  <a:pt x="3638" y="5964"/>
                  <a:pt x="3748" y="5748"/>
                </a:cubicBezTo>
                <a:lnTo>
                  <a:pt x="3748" y="5748"/>
                </a:lnTo>
                <a:cubicBezTo>
                  <a:pt x="3822" y="5601"/>
                  <a:pt x="3713" y="5428"/>
                  <a:pt x="3548" y="5428"/>
                </a:cubicBezTo>
                <a:lnTo>
                  <a:pt x="1578" y="5428"/>
                </a:lnTo>
                <a:lnTo>
                  <a:pt x="1578" y="3458"/>
                </a:lnTo>
                <a:lnTo>
                  <a:pt x="1578" y="3458"/>
                </a:lnTo>
                <a:cubicBezTo>
                  <a:pt x="1578" y="3293"/>
                  <a:pt x="1404" y="3184"/>
                  <a:pt x="1257" y="3258"/>
                </a:cubicBezTo>
                <a:lnTo>
                  <a:pt x="1257" y="3258"/>
                </a:lnTo>
                <a:cubicBezTo>
                  <a:pt x="1042" y="3368"/>
                  <a:pt x="809" y="3444"/>
                  <a:pt x="639" y="3444"/>
                </a:cubicBezTo>
                <a:lnTo>
                  <a:pt x="639" y="3444"/>
                </a:lnTo>
                <a:cubicBezTo>
                  <a:pt x="224" y="3444"/>
                  <a:pt x="0" y="3116"/>
                  <a:pt x="0" y="2712"/>
                </a:cubicBezTo>
                <a:lnTo>
                  <a:pt x="0" y="2712"/>
                </a:lnTo>
                <a:cubicBezTo>
                  <a:pt x="0" y="2307"/>
                  <a:pt x="224" y="1979"/>
                  <a:pt x="639" y="1979"/>
                </a:cubicBezTo>
                <a:lnTo>
                  <a:pt x="639" y="1979"/>
                </a:lnTo>
                <a:cubicBezTo>
                  <a:pt x="809" y="1979"/>
                  <a:pt x="1042" y="2050"/>
                  <a:pt x="1257" y="2155"/>
                </a:cubicBezTo>
                <a:lnTo>
                  <a:pt x="1257" y="2155"/>
                </a:lnTo>
                <a:cubicBezTo>
                  <a:pt x="1405" y="2226"/>
                  <a:pt x="1578" y="2121"/>
                  <a:pt x="1578" y="1957"/>
                </a:cubicBezTo>
                <a:lnTo>
                  <a:pt x="1578" y="0"/>
                </a:lnTo>
                <a:lnTo>
                  <a:pt x="1578" y="376"/>
                </a:lnTo>
                <a:lnTo>
                  <a:pt x="1578" y="0"/>
                </a:lnTo>
                <a:lnTo>
                  <a:pt x="3548" y="0"/>
                </a:lnTo>
                <a:lnTo>
                  <a:pt x="3548" y="0"/>
                </a:lnTo>
                <a:cubicBezTo>
                  <a:pt x="3713" y="0"/>
                  <a:pt x="3822" y="174"/>
                  <a:pt x="3748" y="321"/>
                </a:cubicBezTo>
                <a:lnTo>
                  <a:pt x="3748" y="321"/>
                </a:lnTo>
                <a:cubicBezTo>
                  <a:pt x="3638" y="536"/>
                  <a:pt x="3562" y="769"/>
                  <a:pt x="3562" y="939"/>
                </a:cubicBezTo>
                <a:lnTo>
                  <a:pt x="3562" y="939"/>
                </a:lnTo>
                <a:cubicBezTo>
                  <a:pt x="3562" y="1354"/>
                  <a:pt x="3890" y="1578"/>
                  <a:pt x="4295" y="1578"/>
                </a:cubicBezTo>
                <a:lnTo>
                  <a:pt x="4295" y="1578"/>
                </a:lnTo>
                <a:cubicBezTo>
                  <a:pt x="4699" y="1578"/>
                  <a:pt x="5027" y="1354"/>
                  <a:pt x="5027" y="939"/>
                </a:cubicBezTo>
                <a:lnTo>
                  <a:pt x="5027" y="939"/>
                </a:lnTo>
                <a:cubicBezTo>
                  <a:pt x="5027" y="769"/>
                  <a:pt x="4957" y="535"/>
                  <a:pt x="4851" y="320"/>
                </a:cubicBezTo>
                <a:lnTo>
                  <a:pt x="4851" y="320"/>
                </a:lnTo>
                <a:cubicBezTo>
                  <a:pt x="4779" y="172"/>
                  <a:pt x="4884" y="0"/>
                  <a:pt x="5049" y="0"/>
                </a:cubicBezTo>
                <a:lnTo>
                  <a:pt x="7006" y="0"/>
                </a:lnTo>
                <a:lnTo>
                  <a:pt x="7006" y="1957"/>
                </a:lnTo>
                <a:lnTo>
                  <a:pt x="7006" y="1957"/>
                </a:lnTo>
                <a:cubicBezTo>
                  <a:pt x="7006" y="2121"/>
                  <a:pt x="6833" y="2226"/>
                  <a:pt x="6686" y="2155"/>
                </a:cubicBezTo>
                <a:lnTo>
                  <a:pt x="6686" y="2155"/>
                </a:lnTo>
                <a:cubicBezTo>
                  <a:pt x="6470" y="2050"/>
                  <a:pt x="6237" y="1979"/>
                  <a:pt x="6067" y="1979"/>
                </a:cubicBezTo>
                <a:lnTo>
                  <a:pt x="6067" y="1979"/>
                </a:lnTo>
                <a:cubicBezTo>
                  <a:pt x="5651" y="1979"/>
                  <a:pt x="5428" y="2307"/>
                  <a:pt x="5428" y="2712"/>
                </a:cubicBezTo>
                <a:lnTo>
                  <a:pt x="5428" y="2712"/>
                </a:lnTo>
                <a:cubicBezTo>
                  <a:pt x="5428" y="3116"/>
                  <a:pt x="5651" y="3444"/>
                  <a:pt x="6067" y="344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3177827" y="2490074"/>
            <a:ext cx="1799631" cy="1799164"/>
          </a:xfrm>
          <a:custGeom>
            <a:avLst/>
            <a:gdLst/>
            <a:ahLst/>
            <a:cxnLst/>
            <a:rect l="l" t="t" r="r" b="b"/>
            <a:pathLst>
              <a:path w="7006" h="7008" extrusionOk="0">
                <a:moveTo>
                  <a:pt x="939" y="3562"/>
                </a:moveTo>
                <a:lnTo>
                  <a:pt x="939" y="3562"/>
                </a:lnTo>
                <a:cubicBezTo>
                  <a:pt x="768" y="3562"/>
                  <a:pt x="536" y="3639"/>
                  <a:pt x="320" y="3748"/>
                </a:cubicBezTo>
                <a:lnTo>
                  <a:pt x="320" y="3748"/>
                </a:lnTo>
                <a:cubicBezTo>
                  <a:pt x="173" y="3823"/>
                  <a:pt x="0" y="3714"/>
                  <a:pt x="0" y="3549"/>
                </a:cubicBezTo>
                <a:lnTo>
                  <a:pt x="0" y="1578"/>
                </a:lnTo>
                <a:lnTo>
                  <a:pt x="1957" y="1578"/>
                </a:lnTo>
                <a:lnTo>
                  <a:pt x="1957" y="1578"/>
                </a:lnTo>
                <a:cubicBezTo>
                  <a:pt x="2121" y="1578"/>
                  <a:pt x="2226" y="1406"/>
                  <a:pt x="2154" y="1258"/>
                </a:cubicBezTo>
                <a:lnTo>
                  <a:pt x="2154" y="1258"/>
                </a:lnTo>
                <a:cubicBezTo>
                  <a:pt x="2050" y="1042"/>
                  <a:pt x="1978" y="809"/>
                  <a:pt x="1978" y="639"/>
                </a:cubicBezTo>
                <a:lnTo>
                  <a:pt x="1978" y="639"/>
                </a:lnTo>
                <a:cubicBezTo>
                  <a:pt x="1978" y="223"/>
                  <a:pt x="2307" y="0"/>
                  <a:pt x="2711" y="0"/>
                </a:cubicBezTo>
                <a:lnTo>
                  <a:pt x="2711" y="0"/>
                </a:lnTo>
                <a:cubicBezTo>
                  <a:pt x="3116" y="0"/>
                  <a:pt x="3444" y="223"/>
                  <a:pt x="3444" y="639"/>
                </a:cubicBezTo>
                <a:lnTo>
                  <a:pt x="3444" y="639"/>
                </a:lnTo>
                <a:cubicBezTo>
                  <a:pt x="3444" y="809"/>
                  <a:pt x="3367" y="1042"/>
                  <a:pt x="3258" y="1257"/>
                </a:cubicBezTo>
                <a:lnTo>
                  <a:pt x="3258" y="1257"/>
                </a:lnTo>
                <a:cubicBezTo>
                  <a:pt x="3184" y="1404"/>
                  <a:pt x="3293" y="1578"/>
                  <a:pt x="3457" y="1578"/>
                </a:cubicBezTo>
                <a:lnTo>
                  <a:pt x="5429" y="1578"/>
                </a:lnTo>
                <a:lnTo>
                  <a:pt x="5429" y="1578"/>
                </a:lnTo>
                <a:lnTo>
                  <a:pt x="5429" y="3549"/>
                </a:lnTo>
                <a:lnTo>
                  <a:pt x="5429" y="3549"/>
                </a:lnTo>
                <a:cubicBezTo>
                  <a:pt x="5429" y="3714"/>
                  <a:pt x="5601" y="3823"/>
                  <a:pt x="5748" y="3748"/>
                </a:cubicBezTo>
                <a:lnTo>
                  <a:pt x="5748" y="3748"/>
                </a:lnTo>
                <a:cubicBezTo>
                  <a:pt x="5963" y="3639"/>
                  <a:pt x="6197" y="3562"/>
                  <a:pt x="6367" y="3562"/>
                </a:cubicBezTo>
                <a:lnTo>
                  <a:pt x="6367" y="3562"/>
                </a:lnTo>
                <a:cubicBezTo>
                  <a:pt x="6782" y="3562"/>
                  <a:pt x="7005" y="3891"/>
                  <a:pt x="7005" y="4295"/>
                </a:cubicBezTo>
                <a:lnTo>
                  <a:pt x="7005" y="4295"/>
                </a:lnTo>
                <a:cubicBezTo>
                  <a:pt x="7005" y="4700"/>
                  <a:pt x="6782" y="5028"/>
                  <a:pt x="6367" y="5028"/>
                </a:cubicBezTo>
                <a:lnTo>
                  <a:pt x="6367" y="5028"/>
                </a:lnTo>
                <a:cubicBezTo>
                  <a:pt x="6197" y="5028"/>
                  <a:pt x="5963" y="4957"/>
                  <a:pt x="5748" y="4852"/>
                </a:cubicBezTo>
                <a:lnTo>
                  <a:pt x="5748" y="4852"/>
                </a:lnTo>
                <a:cubicBezTo>
                  <a:pt x="5600" y="4780"/>
                  <a:pt x="5429" y="4885"/>
                  <a:pt x="5429" y="5049"/>
                </a:cubicBezTo>
                <a:lnTo>
                  <a:pt x="5429" y="7007"/>
                </a:lnTo>
                <a:lnTo>
                  <a:pt x="5429" y="6631"/>
                </a:lnTo>
                <a:lnTo>
                  <a:pt x="5429" y="7007"/>
                </a:lnTo>
                <a:lnTo>
                  <a:pt x="3457" y="7007"/>
                </a:lnTo>
                <a:lnTo>
                  <a:pt x="3457" y="7007"/>
                </a:lnTo>
                <a:cubicBezTo>
                  <a:pt x="3293" y="7007"/>
                  <a:pt x="3184" y="6833"/>
                  <a:pt x="3258" y="6686"/>
                </a:cubicBezTo>
                <a:lnTo>
                  <a:pt x="3258" y="6686"/>
                </a:lnTo>
                <a:cubicBezTo>
                  <a:pt x="3367" y="6471"/>
                  <a:pt x="3444" y="6238"/>
                  <a:pt x="3444" y="6067"/>
                </a:cubicBezTo>
                <a:lnTo>
                  <a:pt x="3444" y="6067"/>
                </a:lnTo>
                <a:cubicBezTo>
                  <a:pt x="3444" y="5653"/>
                  <a:pt x="3116" y="5429"/>
                  <a:pt x="2711" y="5429"/>
                </a:cubicBezTo>
                <a:lnTo>
                  <a:pt x="2711" y="5429"/>
                </a:lnTo>
                <a:cubicBezTo>
                  <a:pt x="2307" y="5429"/>
                  <a:pt x="1978" y="5653"/>
                  <a:pt x="1978" y="6067"/>
                </a:cubicBezTo>
                <a:lnTo>
                  <a:pt x="1978" y="6067"/>
                </a:lnTo>
                <a:cubicBezTo>
                  <a:pt x="1978" y="6238"/>
                  <a:pt x="2050" y="6471"/>
                  <a:pt x="2154" y="6686"/>
                </a:cubicBezTo>
                <a:lnTo>
                  <a:pt x="2154" y="6686"/>
                </a:lnTo>
                <a:cubicBezTo>
                  <a:pt x="2226" y="6834"/>
                  <a:pt x="2121" y="7007"/>
                  <a:pt x="1957" y="7007"/>
                </a:cubicBezTo>
                <a:lnTo>
                  <a:pt x="0" y="7007"/>
                </a:lnTo>
                <a:lnTo>
                  <a:pt x="0" y="5050"/>
                </a:lnTo>
                <a:lnTo>
                  <a:pt x="0" y="5050"/>
                </a:lnTo>
                <a:cubicBezTo>
                  <a:pt x="0" y="4885"/>
                  <a:pt x="172" y="4780"/>
                  <a:pt x="320" y="4852"/>
                </a:cubicBezTo>
                <a:lnTo>
                  <a:pt x="320" y="4852"/>
                </a:lnTo>
                <a:cubicBezTo>
                  <a:pt x="536" y="4957"/>
                  <a:pt x="768" y="5028"/>
                  <a:pt x="939" y="5028"/>
                </a:cubicBezTo>
                <a:lnTo>
                  <a:pt x="939" y="5028"/>
                </a:lnTo>
                <a:cubicBezTo>
                  <a:pt x="1354" y="5028"/>
                  <a:pt x="1578" y="4700"/>
                  <a:pt x="1578" y="4295"/>
                </a:cubicBezTo>
                <a:lnTo>
                  <a:pt x="1578" y="4295"/>
                </a:lnTo>
                <a:cubicBezTo>
                  <a:pt x="1578" y="3891"/>
                  <a:pt x="1354" y="3562"/>
                  <a:pt x="939" y="35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3413678" y="1792761"/>
            <a:ext cx="601226" cy="599341"/>
          </a:xfrm>
          <a:custGeom>
            <a:avLst/>
            <a:gdLst/>
            <a:ahLst/>
            <a:cxnLst/>
            <a:rect l="l" t="t" r="r" b="b"/>
            <a:pathLst>
              <a:path w="844" h="836" extrusionOk="0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3732208" y="3044796"/>
            <a:ext cx="690852" cy="689724"/>
          </a:xfrm>
          <a:custGeom>
            <a:avLst/>
            <a:gdLst/>
            <a:ahLst/>
            <a:cxnLst/>
            <a:rect l="l" t="t" r="r" b="b"/>
            <a:pathLst>
              <a:path w="296503" h="296019" extrusionOk="0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COMMITMENT TO COLLABORATION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434650" y="1498213"/>
            <a:ext cx="22488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CO-CONSTRUCTION OF RUBRICS</a:t>
            </a:r>
            <a:endParaRPr sz="15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276300" y="2875338"/>
            <a:ext cx="2343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SHARED LEARNING</a:t>
            </a:r>
            <a:endParaRPr sz="15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6293300" y="1498225"/>
            <a:ext cx="25089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SHARED EXPERTISE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6542625" y="2968350"/>
            <a:ext cx="2343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FORMATIVE REVIEW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4853488" y="2052938"/>
            <a:ext cx="601225" cy="68972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5072072" y="3447875"/>
            <a:ext cx="601225" cy="689725"/>
          </a:xfrm>
          <a:custGeom>
            <a:avLst/>
            <a:gdLst/>
            <a:ahLst/>
            <a:cxnLst/>
            <a:rect l="l" t="t" r="r" b="b"/>
            <a:pathLst>
              <a:path w="144" h="176" extrusionOk="0">
                <a:moveTo>
                  <a:pt x="13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moveTo>
                  <a:pt x="136" y="168"/>
                </a:moveTo>
                <a:cubicBezTo>
                  <a:pt x="128" y="168"/>
                  <a:pt x="128" y="168"/>
                  <a:pt x="128" y="168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8" y="150"/>
                  <a:pt x="126" y="148"/>
                  <a:pt x="124" y="148"/>
                </a:cubicBezTo>
                <a:cubicBezTo>
                  <a:pt x="122" y="148"/>
                  <a:pt x="120" y="150"/>
                  <a:pt x="120" y="15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50"/>
                  <a:pt x="110" y="148"/>
                  <a:pt x="108" y="148"/>
                </a:cubicBezTo>
                <a:cubicBezTo>
                  <a:pt x="106" y="148"/>
                  <a:pt x="104" y="150"/>
                  <a:pt x="104" y="152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96" y="146"/>
                  <a:pt x="94" y="144"/>
                  <a:pt x="92" y="144"/>
                </a:cubicBezTo>
                <a:cubicBezTo>
                  <a:pt x="90" y="144"/>
                  <a:pt x="88" y="146"/>
                  <a:pt x="88" y="148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48"/>
                  <a:pt x="72" y="148"/>
                  <a:pt x="72" y="148"/>
                </a:cubicBezTo>
                <a:cubicBezTo>
                  <a:pt x="72" y="146"/>
                  <a:pt x="70" y="144"/>
                  <a:pt x="68" y="144"/>
                </a:cubicBezTo>
                <a:cubicBezTo>
                  <a:pt x="66" y="144"/>
                  <a:pt x="64" y="146"/>
                  <a:pt x="64" y="148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56" y="168"/>
                  <a:pt x="56" y="168"/>
                  <a:pt x="56" y="168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6" y="150"/>
                  <a:pt x="54" y="148"/>
                  <a:pt x="52" y="148"/>
                </a:cubicBezTo>
                <a:cubicBezTo>
                  <a:pt x="50" y="148"/>
                  <a:pt x="48" y="150"/>
                  <a:pt x="48" y="152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40" y="146"/>
                  <a:pt x="38" y="144"/>
                  <a:pt x="36" y="144"/>
                </a:cubicBezTo>
                <a:cubicBezTo>
                  <a:pt x="34" y="144"/>
                  <a:pt x="32" y="146"/>
                  <a:pt x="32" y="148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4" y="150"/>
                  <a:pt x="22" y="148"/>
                  <a:pt x="20" y="148"/>
                </a:cubicBezTo>
                <a:cubicBezTo>
                  <a:pt x="18" y="148"/>
                  <a:pt x="16" y="150"/>
                  <a:pt x="16" y="15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136"/>
                  <a:pt x="8" y="136"/>
                  <a:pt x="8" y="136"/>
                </a:cubicBezTo>
                <a:cubicBezTo>
                  <a:pt x="136" y="136"/>
                  <a:pt x="136" y="136"/>
                  <a:pt x="136" y="136"/>
                </a:cubicBezTo>
                <a:lnTo>
                  <a:pt x="136" y="168"/>
                </a:lnTo>
                <a:close/>
                <a:moveTo>
                  <a:pt x="136" y="128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6"/>
                  <a:pt x="126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  <a:cubicBezTo>
                  <a:pt x="106" y="104"/>
                  <a:pt x="104" y="106"/>
                  <a:pt x="104" y="10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10"/>
                  <a:pt x="86" y="108"/>
                  <a:pt x="84" y="108"/>
                </a:cubicBezTo>
                <a:cubicBezTo>
                  <a:pt x="82" y="108"/>
                  <a:pt x="80" y="110"/>
                  <a:pt x="80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0"/>
                  <a:pt x="70" y="108"/>
                  <a:pt x="68" y="108"/>
                </a:cubicBezTo>
                <a:cubicBezTo>
                  <a:pt x="66" y="108"/>
                  <a:pt x="64" y="110"/>
                  <a:pt x="64" y="112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6"/>
                  <a:pt x="54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0"/>
                  <a:pt x="38" y="108"/>
                  <a:pt x="36" y="108"/>
                </a:cubicBezTo>
                <a:cubicBezTo>
                  <a:pt x="34" y="108"/>
                  <a:pt x="32" y="110"/>
                  <a:pt x="32" y="112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92"/>
                  <a:pt x="8" y="92"/>
                  <a:pt x="8" y="92"/>
                </a:cubicBezTo>
                <a:cubicBezTo>
                  <a:pt x="136" y="92"/>
                  <a:pt x="136" y="92"/>
                  <a:pt x="136" y="92"/>
                </a:cubicBezTo>
                <a:lnTo>
                  <a:pt x="136" y="128"/>
                </a:lnTo>
                <a:close/>
                <a:moveTo>
                  <a:pt x="136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2"/>
                  <a:pt x="126" y="60"/>
                  <a:pt x="124" y="60"/>
                </a:cubicBezTo>
                <a:cubicBezTo>
                  <a:pt x="122" y="60"/>
                  <a:pt x="120" y="62"/>
                  <a:pt x="120" y="6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0" y="56"/>
                  <a:pt x="108" y="56"/>
                </a:cubicBezTo>
                <a:cubicBezTo>
                  <a:pt x="106" y="56"/>
                  <a:pt x="104" y="58"/>
                  <a:pt x="104" y="60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2"/>
                  <a:pt x="94" y="60"/>
                  <a:pt x="92" y="60"/>
                </a:cubicBezTo>
                <a:cubicBezTo>
                  <a:pt x="90" y="60"/>
                  <a:pt x="88" y="62"/>
                  <a:pt x="88" y="64"/>
                </a:cubicBezTo>
                <a:cubicBezTo>
                  <a:pt x="88" y="84"/>
                  <a:pt x="88" y="84"/>
                  <a:pt x="88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8"/>
                  <a:pt x="78" y="56"/>
                  <a:pt x="76" y="56"/>
                </a:cubicBezTo>
                <a:cubicBezTo>
                  <a:pt x="74" y="56"/>
                  <a:pt x="72" y="58"/>
                  <a:pt x="72" y="60"/>
                </a:cubicBezTo>
                <a:cubicBezTo>
                  <a:pt x="72" y="84"/>
                  <a:pt x="72" y="84"/>
                  <a:pt x="72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2"/>
                  <a:pt x="54" y="60"/>
                  <a:pt x="52" y="60"/>
                </a:cubicBezTo>
                <a:cubicBezTo>
                  <a:pt x="50" y="60"/>
                  <a:pt x="48" y="62"/>
                  <a:pt x="48" y="64"/>
                </a:cubicBezTo>
                <a:cubicBezTo>
                  <a:pt x="48" y="84"/>
                  <a:pt x="48" y="84"/>
                  <a:pt x="48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2"/>
                  <a:pt x="38" y="60"/>
                  <a:pt x="36" y="60"/>
                </a:cubicBezTo>
                <a:cubicBezTo>
                  <a:pt x="34" y="60"/>
                  <a:pt x="32" y="62"/>
                  <a:pt x="32" y="64"/>
                </a:cubicBezTo>
                <a:cubicBezTo>
                  <a:pt x="32" y="84"/>
                  <a:pt x="32" y="84"/>
                  <a:pt x="32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8"/>
                  <a:pt x="22" y="56"/>
                  <a:pt x="20" y="56"/>
                </a:cubicBezTo>
                <a:cubicBezTo>
                  <a:pt x="18" y="56"/>
                  <a:pt x="16" y="58"/>
                  <a:pt x="16" y="60"/>
                </a:cubicBezTo>
                <a:cubicBezTo>
                  <a:pt x="16" y="84"/>
                  <a:pt x="16" y="84"/>
                  <a:pt x="1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8" y="48"/>
                  <a:pt x="8" y="48"/>
                  <a:pt x="8" y="48"/>
                </a:cubicBezTo>
                <a:cubicBezTo>
                  <a:pt x="136" y="48"/>
                  <a:pt x="136" y="48"/>
                  <a:pt x="136" y="48"/>
                </a:cubicBezTo>
                <a:lnTo>
                  <a:pt x="136" y="84"/>
                </a:lnTo>
                <a:close/>
                <a:moveTo>
                  <a:pt x="136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2"/>
                  <a:pt x="126" y="20"/>
                  <a:pt x="124" y="20"/>
                </a:cubicBezTo>
                <a:cubicBezTo>
                  <a:pt x="122" y="20"/>
                  <a:pt x="120" y="22"/>
                  <a:pt x="120" y="24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2"/>
                  <a:pt x="110" y="20"/>
                  <a:pt x="108" y="20"/>
                </a:cubicBezTo>
                <a:cubicBezTo>
                  <a:pt x="106" y="20"/>
                  <a:pt x="104" y="22"/>
                  <a:pt x="104" y="24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18"/>
                  <a:pt x="94" y="16"/>
                  <a:pt x="92" y="16"/>
                </a:cubicBezTo>
                <a:cubicBezTo>
                  <a:pt x="90" y="16"/>
                  <a:pt x="88" y="18"/>
                  <a:pt x="88" y="20"/>
                </a:cubicBezTo>
                <a:cubicBezTo>
                  <a:pt x="88" y="40"/>
                  <a:pt x="88" y="40"/>
                  <a:pt x="88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2"/>
                  <a:pt x="78" y="20"/>
                  <a:pt x="76" y="20"/>
                </a:cubicBezTo>
                <a:cubicBezTo>
                  <a:pt x="74" y="20"/>
                  <a:pt x="72" y="22"/>
                  <a:pt x="72" y="24"/>
                </a:cubicBezTo>
                <a:cubicBezTo>
                  <a:pt x="72" y="40"/>
                  <a:pt x="72" y="40"/>
                  <a:pt x="7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8"/>
                  <a:pt x="62" y="16"/>
                  <a:pt x="60" y="16"/>
                </a:cubicBezTo>
                <a:cubicBezTo>
                  <a:pt x="58" y="16"/>
                  <a:pt x="56" y="18"/>
                  <a:pt x="56" y="20"/>
                </a:cubicBezTo>
                <a:cubicBezTo>
                  <a:pt x="56" y="40"/>
                  <a:pt x="56" y="40"/>
                  <a:pt x="56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2"/>
                  <a:pt x="38" y="20"/>
                  <a:pt x="36" y="20"/>
                </a:cubicBezTo>
                <a:cubicBezTo>
                  <a:pt x="34" y="20"/>
                  <a:pt x="32" y="22"/>
                  <a:pt x="32" y="24"/>
                </a:cubicBezTo>
                <a:cubicBezTo>
                  <a:pt x="32" y="40"/>
                  <a:pt x="32" y="40"/>
                  <a:pt x="32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2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40"/>
                  <a:pt x="16" y="40"/>
                  <a:pt x="16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85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AND CALENDARING 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901482" y="1050671"/>
            <a:ext cx="1281719" cy="1281390"/>
          </a:xfrm>
          <a:custGeom>
            <a:avLst/>
            <a:gdLst/>
            <a:ahLst/>
            <a:cxnLst/>
            <a:rect l="l" t="t" r="r" b="b"/>
            <a:pathLst>
              <a:path w="2741" h="2741" extrusionOk="0">
                <a:moveTo>
                  <a:pt x="1331" y="10"/>
                </a:moveTo>
                <a:lnTo>
                  <a:pt x="1331" y="10"/>
                </a:lnTo>
                <a:cubicBezTo>
                  <a:pt x="1356" y="0"/>
                  <a:pt x="1384" y="0"/>
                  <a:pt x="1409" y="10"/>
                </a:cubicBezTo>
                <a:lnTo>
                  <a:pt x="2304" y="381"/>
                </a:lnTo>
                <a:lnTo>
                  <a:pt x="2304" y="381"/>
                </a:lnTo>
                <a:cubicBezTo>
                  <a:pt x="2329" y="391"/>
                  <a:pt x="2349" y="411"/>
                  <a:pt x="2359" y="436"/>
                </a:cubicBezTo>
                <a:lnTo>
                  <a:pt x="2730" y="1331"/>
                </a:lnTo>
                <a:lnTo>
                  <a:pt x="2730" y="1331"/>
                </a:lnTo>
                <a:cubicBezTo>
                  <a:pt x="2740" y="1356"/>
                  <a:pt x="2740" y="1384"/>
                  <a:pt x="2730" y="1409"/>
                </a:cubicBezTo>
                <a:lnTo>
                  <a:pt x="2359" y="2304"/>
                </a:lnTo>
                <a:lnTo>
                  <a:pt x="2359" y="2304"/>
                </a:lnTo>
                <a:cubicBezTo>
                  <a:pt x="2349" y="2329"/>
                  <a:pt x="2329" y="2349"/>
                  <a:pt x="2304" y="2359"/>
                </a:cubicBezTo>
                <a:lnTo>
                  <a:pt x="1409" y="2730"/>
                </a:lnTo>
                <a:lnTo>
                  <a:pt x="1409" y="2730"/>
                </a:lnTo>
                <a:cubicBezTo>
                  <a:pt x="1384" y="2740"/>
                  <a:pt x="1356" y="2740"/>
                  <a:pt x="1331" y="2730"/>
                </a:cubicBezTo>
                <a:lnTo>
                  <a:pt x="436" y="2359"/>
                </a:lnTo>
                <a:lnTo>
                  <a:pt x="436" y="2359"/>
                </a:lnTo>
                <a:cubicBezTo>
                  <a:pt x="411" y="2349"/>
                  <a:pt x="391" y="2329"/>
                  <a:pt x="381" y="2304"/>
                </a:cubicBezTo>
                <a:lnTo>
                  <a:pt x="10" y="1409"/>
                </a:lnTo>
                <a:lnTo>
                  <a:pt x="10" y="1409"/>
                </a:lnTo>
                <a:cubicBezTo>
                  <a:pt x="0" y="1384"/>
                  <a:pt x="0" y="1356"/>
                  <a:pt x="10" y="1331"/>
                </a:cubicBezTo>
                <a:lnTo>
                  <a:pt x="381" y="436"/>
                </a:lnTo>
                <a:lnTo>
                  <a:pt x="381" y="436"/>
                </a:lnTo>
                <a:cubicBezTo>
                  <a:pt x="391" y="411"/>
                  <a:pt x="411" y="391"/>
                  <a:pt x="436" y="381"/>
                </a:cubicBezTo>
                <a:lnTo>
                  <a:pt x="1331" y="10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610445" y="761714"/>
            <a:ext cx="1850003" cy="1586891"/>
          </a:xfrm>
          <a:custGeom>
            <a:avLst/>
            <a:gdLst/>
            <a:ahLst/>
            <a:cxnLst/>
            <a:rect l="l" t="t" r="r" b="b"/>
            <a:pathLst>
              <a:path w="4933342" h="4231709" extrusionOk="0">
                <a:moveTo>
                  <a:pt x="2485286" y="0"/>
                </a:moveTo>
                <a:cubicBezTo>
                  <a:pt x="2506156" y="0"/>
                  <a:pt x="2527026" y="4050"/>
                  <a:pt x="2546339" y="12150"/>
                </a:cubicBezTo>
                <a:lnTo>
                  <a:pt x="4182322" y="695056"/>
                </a:lnTo>
                <a:cubicBezTo>
                  <a:pt x="4220948" y="711256"/>
                  <a:pt x="4253344" y="742411"/>
                  <a:pt x="4268296" y="782288"/>
                </a:cubicBezTo>
                <a:lnTo>
                  <a:pt x="4921194" y="2413535"/>
                </a:lnTo>
                <a:cubicBezTo>
                  <a:pt x="4937392" y="2452167"/>
                  <a:pt x="4937392" y="2493291"/>
                  <a:pt x="4921194" y="2530676"/>
                </a:cubicBezTo>
                <a:lnTo>
                  <a:pt x="4248360" y="4230463"/>
                </a:lnTo>
                <a:lnTo>
                  <a:pt x="4189798" y="4206785"/>
                </a:lnTo>
                <a:lnTo>
                  <a:pt x="4862632" y="2506999"/>
                </a:lnTo>
                <a:cubicBezTo>
                  <a:pt x="4872600" y="2485814"/>
                  <a:pt x="4872600" y="2459644"/>
                  <a:pt x="4862632" y="2437213"/>
                </a:cubicBezTo>
                <a:lnTo>
                  <a:pt x="4209734" y="805966"/>
                </a:lnTo>
                <a:cubicBezTo>
                  <a:pt x="4199766" y="782288"/>
                  <a:pt x="4181076" y="763596"/>
                  <a:pt x="4157403" y="753626"/>
                </a:cubicBezTo>
                <a:lnTo>
                  <a:pt x="2522665" y="70721"/>
                </a:lnTo>
                <a:cubicBezTo>
                  <a:pt x="2498992" y="60751"/>
                  <a:pt x="2471580" y="60751"/>
                  <a:pt x="2449152" y="69475"/>
                </a:cubicBezTo>
                <a:lnTo>
                  <a:pt x="806939" y="753626"/>
                </a:lnTo>
                <a:cubicBezTo>
                  <a:pt x="782019" y="763596"/>
                  <a:pt x="764575" y="782288"/>
                  <a:pt x="754607" y="805966"/>
                </a:cubicBezTo>
                <a:lnTo>
                  <a:pt x="71805" y="2435966"/>
                </a:lnTo>
                <a:cubicBezTo>
                  <a:pt x="61837" y="2459644"/>
                  <a:pt x="61837" y="2485814"/>
                  <a:pt x="70559" y="2508245"/>
                </a:cubicBezTo>
                <a:lnTo>
                  <a:pt x="774543" y="4206785"/>
                </a:lnTo>
                <a:lnTo>
                  <a:pt x="715982" y="4231709"/>
                </a:lnTo>
                <a:lnTo>
                  <a:pt x="11998" y="2533168"/>
                </a:lnTo>
                <a:cubicBezTo>
                  <a:pt x="-4200" y="2494537"/>
                  <a:pt x="-4200" y="2449674"/>
                  <a:pt x="13244" y="2411043"/>
                </a:cubicBezTo>
                <a:lnTo>
                  <a:pt x="696046" y="779796"/>
                </a:lnTo>
                <a:cubicBezTo>
                  <a:pt x="712244" y="741165"/>
                  <a:pt x="743393" y="711256"/>
                  <a:pt x="782019" y="696302"/>
                </a:cubicBezTo>
                <a:lnTo>
                  <a:pt x="2424232" y="12150"/>
                </a:lnTo>
                <a:cubicBezTo>
                  <a:pt x="2443545" y="4050"/>
                  <a:pt x="2464415" y="0"/>
                  <a:pt x="2485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391175" y="2982250"/>
            <a:ext cx="2310300" cy="1330800"/>
          </a:xfrm>
          <a:prstGeom prst="roundRect">
            <a:avLst>
              <a:gd name="adj" fmla="val 612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0" name="Google Shape;200;p21"/>
          <p:cNvSpPr/>
          <p:nvPr/>
        </p:nvSpPr>
        <p:spPr>
          <a:xfrm rot="5400000">
            <a:off x="1362965" y="2607234"/>
            <a:ext cx="358800" cy="84600"/>
          </a:xfrm>
          <a:prstGeom prst="rightArrow">
            <a:avLst>
              <a:gd name="adj1" fmla="val 27239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1096525" y="1535550"/>
            <a:ext cx="8772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SPRING 2022</a:t>
            </a:r>
            <a:endParaRPr sz="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449900" y="3056175"/>
            <a:ext cx="2171700" cy="11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Collect input on review resources and guidance through the Standards, Approval, and Review Committee.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3356482" y="1355471"/>
            <a:ext cx="1281719" cy="1281390"/>
          </a:xfrm>
          <a:custGeom>
            <a:avLst/>
            <a:gdLst/>
            <a:ahLst/>
            <a:cxnLst/>
            <a:rect l="l" t="t" r="r" b="b"/>
            <a:pathLst>
              <a:path w="2741" h="2741" extrusionOk="0">
                <a:moveTo>
                  <a:pt x="1331" y="10"/>
                </a:moveTo>
                <a:lnTo>
                  <a:pt x="1331" y="10"/>
                </a:lnTo>
                <a:cubicBezTo>
                  <a:pt x="1356" y="0"/>
                  <a:pt x="1384" y="0"/>
                  <a:pt x="1409" y="10"/>
                </a:cubicBezTo>
                <a:lnTo>
                  <a:pt x="2304" y="381"/>
                </a:lnTo>
                <a:lnTo>
                  <a:pt x="2304" y="381"/>
                </a:lnTo>
                <a:cubicBezTo>
                  <a:pt x="2329" y="391"/>
                  <a:pt x="2349" y="411"/>
                  <a:pt x="2359" y="436"/>
                </a:cubicBezTo>
                <a:lnTo>
                  <a:pt x="2730" y="1331"/>
                </a:lnTo>
                <a:lnTo>
                  <a:pt x="2730" y="1331"/>
                </a:lnTo>
                <a:cubicBezTo>
                  <a:pt x="2740" y="1356"/>
                  <a:pt x="2740" y="1384"/>
                  <a:pt x="2730" y="1409"/>
                </a:cubicBezTo>
                <a:lnTo>
                  <a:pt x="2359" y="2304"/>
                </a:lnTo>
                <a:lnTo>
                  <a:pt x="2359" y="2304"/>
                </a:lnTo>
                <a:cubicBezTo>
                  <a:pt x="2349" y="2329"/>
                  <a:pt x="2329" y="2349"/>
                  <a:pt x="2304" y="2359"/>
                </a:cubicBezTo>
                <a:lnTo>
                  <a:pt x="1409" y="2730"/>
                </a:lnTo>
                <a:lnTo>
                  <a:pt x="1409" y="2730"/>
                </a:lnTo>
                <a:cubicBezTo>
                  <a:pt x="1384" y="2740"/>
                  <a:pt x="1356" y="2740"/>
                  <a:pt x="1331" y="2730"/>
                </a:cubicBezTo>
                <a:lnTo>
                  <a:pt x="436" y="2359"/>
                </a:lnTo>
                <a:lnTo>
                  <a:pt x="436" y="2359"/>
                </a:lnTo>
                <a:cubicBezTo>
                  <a:pt x="411" y="2349"/>
                  <a:pt x="391" y="2329"/>
                  <a:pt x="381" y="2304"/>
                </a:cubicBezTo>
                <a:lnTo>
                  <a:pt x="10" y="1409"/>
                </a:lnTo>
                <a:lnTo>
                  <a:pt x="10" y="1409"/>
                </a:lnTo>
                <a:cubicBezTo>
                  <a:pt x="0" y="1384"/>
                  <a:pt x="0" y="1356"/>
                  <a:pt x="10" y="1331"/>
                </a:cubicBezTo>
                <a:lnTo>
                  <a:pt x="381" y="436"/>
                </a:lnTo>
                <a:lnTo>
                  <a:pt x="381" y="436"/>
                </a:lnTo>
                <a:cubicBezTo>
                  <a:pt x="391" y="411"/>
                  <a:pt x="411" y="391"/>
                  <a:pt x="436" y="381"/>
                </a:cubicBezTo>
                <a:lnTo>
                  <a:pt x="1331" y="10"/>
                </a:lnTo>
              </a:path>
            </a:pathLst>
          </a:custGeom>
          <a:solidFill>
            <a:srgbClr val="BC4B5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3065445" y="1066514"/>
            <a:ext cx="1850003" cy="1586891"/>
          </a:xfrm>
          <a:custGeom>
            <a:avLst/>
            <a:gdLst/>
            <a:ahLst/>
            <a:cxnLst/>
            <a:rect l="l" t="t" r="r" b="b"/>
            <a:pathLst>
              <a:path w="4933342" h="4231709" extrusionOk="0">
                <a:moveTo>
                  <a:pt x="2485286" y="0"/>
                </a:moveTo>
                <a:cubicBezTo>
                  <a:pt x="2506156" y="0"/>
                  <a:pt x="2527026" y="4050"/>
                  <a:pt x="2546339" y="12150"/>
                </a:cubicBezTo>
                <a:lnTo>
                  <a:pt x="4182322" y="695056"/>
                </a:lnTo>
                <a:cubicBezTo>
                  <a:pt x="4220948" y="711256"/>
                  <a:pt x="4253344" y="742411"/>
                  <a:pt x="4268296" y="782288"/>
                </a:cubicBezTo>
                <a:lnTo>
                  <a:pt x="4921194" y="2413535"/>
                </a:lnTo>
                <a:cubicBezTo>
                  <a:pt x="4937392" y="2452167"/>
                  <a:pt x="4937392" y="2493291"/>
                  <a:pt x="4921194" y="2530676"/>
                </a:cubicBezTo>
                <a:lnTo>
                  <a:pt x="4248360" y="4230463"/>
                </a:lnTo>
                <a:lnTo>
                  <a:pt x="4189798" y="4206785"/>
                </a:lnTo>
                <a:lnTo>
                  <a:pt x="4862632" y="2506999"/>
                </a:lnTo>
                <a:cubicBezTo>
                  <a:pt x="4872600" y="2485814"/>
                  <a:pt x="4872600" y="2459644"/>
                  <a:pt x="4862632" y="2437213"/>
                </a:cubicBezTo>
                <a:lnTo>
                  <a:pt x="4209734" y="805966"/>
                </a:lnTo>
                <a:cubicBezTo>
                  <a:pt x="4199766" y="782288"/>
                  <a:pt x="4181076" y="763596"/>
                  <a:pt x="4157403" y="753626"/>
                </a:cubicBezTo>
                <a:lnTo>
                  <a:pt x="2522665" y="70721"/>
                </a:lnTo>
                <a:cubicBezTo>
                  <a:pt x="2498992" y="60751"/>
                  <a:pt x="2471580" y="60751"/>
                  <a:pt x="2449152" y="69475"/>
                </a:cubicBezTo>
                <a:lnTo>
                  <a:pt x="806939" y="753626"/>
                </a:lnTo>
                <a:cubicBezTo>
                  <a:pt x="782019" y="763596"/>
                  <a:pt x="764575" y="782288"/>
                  <a:pt x="754607" y="805966"/>
                </a:cubicBezTo>
                <a:lnTo>
                  <a:pt x="71805" y="2435966"/>
                </a:lnTo>
                <a:cubicBezTo>
                  <a:pt x="61837" y="2459644"/>
                  <a:pt x="61837" y="2485814"/>
                  <a:pt x="70559" y="2508245"/>
                </a:cubicBezTo>
                <a:lnTo>
                  <a:pt x="774543" y="4206785"/>
                </a:lnTo>
                <a:lnTo>
                  <a:pt x="715982" y="4231709"/>
                </a:lnTo>
                <a:lnTo>
                  <a:pt x="11998" y="2533168"/>
                </a:lnTo>
                <a:cubicBezTo>
                  <a:pt x="-4200" y="2494537"/>
                  <a:pt x="-4200" y="2449674"/>
                  <a:pt x="13244" y="2411043"/>
                </a:cubicBezTo>
                <a:lnTo>
                  <a:pt x="696046" y="779796"/>
                </a:lnTo>
                <a:cubicBezTo>
                  <a:pt x="712244" y="741165"/>
                  <a:pt x="743393" y="711256"/>
                  <a:pt x="782019" y="696302"/>
                </a:cubicBezTo>
                <a:lnTo>
                  <a:pt x="2424232" y="12150"/>
                </a:lnTo>
                <a:cubicBezTo>
                  <a:pt x="2443545" y="4050"/>
                  <a:pt x="2464415" y="0"/>
                  <a:pt x="2485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2846175" y="3133725"/>
            <a:ext cx="2310300" cy="1692900"/>
          </a:xfrm>
          <a:prstGeom prst="roundRect">
            <a:avLst>
              <a:gd name="adj" fmla="val 6125"/>
            </a:avLst>
          </a:prstGeom>
          <a:solidFill>
            <a:srgbClr val="BC4B5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6" name="Google Shape;206;p21"/>
          <p:cNvSpPr/>
          <p:nvPr/>
        </p:nvSpPr>
        <p:spPr>
          <a:xfrm rot="5400000">
            <a:off x="3817965" y="2912034"/>
            <a:ext cx="358800" cy="84600"/>
          </a:xfrm>
          <a:prstGeom prst="rightArrow">
            <a:avLst>
              <a:gd name="adj1" fmla="val 27239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3551525" y="1840350"/>
            <a:ext cx="8772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SPRING 2023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2909438" y="3358900"/>
            <a:ext cx="2103900" cy="11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Begin scheduling with programs.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Facilitate PLCs to support integration of standards and prepare for C&amp;I review.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5811482" y="1584071"/>
            <a:ext cx="1281719" cy="1281390"/>
          </a:xfrm>
          <a:custGeom>
            <a:avLst/>
            <a:gdLst/>
            <a:ahLst/>
            <a:cxnLst/>
            <a:rect l="l" t="t" r="r" b="b"/>
            <a:pathLst>
              <a:path w="2741" h="2741" extrusionOk="0">
                <a:moveTo>
                  <a:pt x="1331" y="10"/>
                </a:moveTo>
                <a:lnTo>
                  <a:pt x="1331" y="10"/>
                </a:lnTo>
                <a:cubicBezTo>
                  <a:pt x="1356" y="0"/>
                  <a:pt x="1384" y="0"/>
                  <a:pt x="1409" y="10"/>
                </a:cubicBezTo>
                <a:lnTo>
                  <a:pt x="2304" y="381"/>
                </a:lnTo>
                <a:lnTo>
                  <a:pt x="2304" y="381"/>
                </a:lnTo>
                <a:cubicBezTo>
                  <a:pt x="2329" y="391"/>
                  <a:pt x="2349" y="411"/>
                  <a:pt x="2359" y="436"/>
                </a:cubicBezTo>
                <a:lnTo>
                  <a:pt x="2730" y="1331"/>
                </a:lnTo>
                <a:lnTo>
                  <a:pt x="2730" y="1331"/>
                </a:lnTo>
                <a:cubicBezTo>
                  <a:pt x="2740" y="1356"/>
                  <a:pt x="2740" y="1384"/>
                  <a:pt x="2730" y="1409"/>
                </a:cubicBezTo>
                <a:lnTo>
                  <a:pt x="2359" y="2304"/>
                </a:lnTo>
                <a:lnTo>
                  <a:pt x="2359" y="2304"/>
                </a:lnTo>
                <a:cubicBezTo>
                  <a:pt x="2349" y="2329"/>
                  <a:pt x="2329" y="2349"/>
                  <a:pt x="2304" y="2359"/>
                </a:cubicBezTo>
                <a:lnTo>
                  <a:pt x="1409" y="2730"/>
                </a:lnTo>
                <a:lnTo>
                  <a:pt x="1409" y="2730"/>
                </a:lnTo>
                <a:cubicBezTo>
                  <a:pt x="1384" y="2740"/>
                  <a:pt x="1356" y="2740"/>
                  <a:pt x="1331" y="2730"/>
                </a:cubicBezTo>
                <a:lnTo>
                  <a:pt x="436" y="2359"/>
                </a:lnTo>
                <a:lnTo>
                  <a:pt x="436" y="2359"/>
                </a:lnTo>
                <a:cubicBezTo>
                  <a:pt x="411" y="2349"/>
                  <a:pt x="391" y="2329"/>
                  <a:pt x="381" y="2304"/>
                </a:cubicBezTo>
                <a:lnTo>
                  <a:pt x="10" y="1409"/>
                </a:lnTo>
                <a:lnTo>
                  <a:pt x="10" y="1409"/>
                </a:lnTo>
                <a:cubicBezTo>
                  <a:pt x="0" y="1384"/>
                  <a:pt x="0" y="1356"/>
                  <a:pt x="10" y="1331"/>
                </a:cubicBezTo>
                <a:lnTo>
                  <a:pt x="381" y="436"/>
                </a:lnTo>
                <a:lnTo>
                  <a:pt x="381" y="436"/>
                </a:lnTo>
                <a:cubicBezTo>
                  <a:pt x="391" y="411"/>
                  <a:pt x="411" y="391"/>
                  <a:pt x="436" y="381"/>
                </a:cubicBezTo>
                <a:lnTo>
                  <a:pt x="1331" y="10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5520445" y="1295114"/>
            <a:ext cx="1850003" cy="1586891"/>
          </a:xfrm>
          <a:custGeom>
            <a:avLst/>
            <a:gdLst/>
            <a:ahLst/>
            <a:cxnLst/>
            <a:rect l="l" t="t" r="r" b="b"/>
            <a:pathLst>
              <a:path w="4933342" h="4231709" extrusionOk="0">
                <a:moveTo>
                  <a:pt x="2485286" y="0"/>
                </a:moveTo>
                <a:cubicBezTo>
                  <a:pt x="2506156" y="0"/>
                  <a:pt x="2527026" y="4050"/>
                  <a:pt x="2546339" y="12150"/>
                </a:cubicBezTo>
                <a:lnTo>
                  <a:pt x="4182322" y="695056"/>
                </a:lnTo>
                <a:cubicBezTo>
                  <a:pt x="4220948" y="711256"/>
                  <a:pt x="4253344" y="742411"/>
                  <a:pt x="4268296" y="782288"/>
                </a:cubicBezTo>
                <a:lnTo>
                  <a:pt x="4921194" y="2413535"/>
                </a:lnTo>
                <a:cubicBezTo>
                  <a:pt x="4937392" y="2452167"/>
                  <a:pt x="4937392" y="2493291"/>
                  <a:pt x="4921194" y="2530676"/>
                </a:cubicBezTo>
                <a:lnTo>
                  <a:pt x="4248360" y="4230463"/>
                </a:lnTo>
                <a:lnTo>
                  <a:pt x="4189798" y="4206785"/>
                </a:lnTo>
                <a:lnTo>
                  <a:pt x="4862632" y="2506999"/>
                </a:lnTo>
                <a:cubicBezTo>
                  <a:pt x="4872600" y="2485814"/>
                  <a:pt x="4872600" y="2459644"/>
                  <a:pt x="4862632" y="2437213"/>
                </a:cubicBezTo>
                <a:lnTo>
                  <a:pt x="4209734" y="805966"/>
                </a:lnTo>
                <a:cubicBezTo>
                  <a:pt x="4199766" y="782288"/>
                  <a:pt x="4181076" y="763596"/>
                  <a:pt x="4157403" y="753626"/>
                </a:cubicBezTo>
                <a:lnTo>
                  <a:pt x="2522665" y="70721"/>
                </a:lnTo>
                <a:cubicBezTo>
                  <a:pt x="2498992" y="60751"/>
                  <a:pt x="2471580" y="60751"/>
                  <a:pt x="2449152" y="69475"/>
                </a:cubicBezTo>
                <a:lnTo>
                  <a:pt x="806939" y="753626"/>
                </a:lnTo>
                <a:cubicBezTo>
                  <a:pt x="782019" y="763596"/>
                  <a:pt x="764575" y="782288"/>
                  <a:pt x="754607" y="805966"/>
                </a:cubicBezTo>
                <a:lnTo>
                  <a:pt x="71805" y="2435966"/>
                </a:lnTo>
                <a:cubicBezTo>
                  <a:pt x="61837" y="2459644"/>
                  <a:pt x="61837" y="2485814"/>
                  <a:pt x="70559" y="2508245"/>
                </a:cubicBezTo>
                <a:lnTo>
                  <a:pt x="774543" y="4206785"/>
                </a:lnTo>
                <a:lnTo>
                  <a:pt x="715982" y="4231709"/>
                </a:lnTo>
                <a:lnTo>
                  <a:pt x="11998" y="2533168"/>
                </a:lnTo>
                <a:cubicBezTo>
                  <a:pt x="-4200" y="2494537"/>
                  <a:pt x="-4200" y="2449674"/>
                  <a:pt x="13244" y="2411043"/>
                </a:cubicBezTo>
                <a:lnTo>
                  <a:pt x="696046" y="779796"/>
                </a:lnTo>
                <a:cubicBezTo>
                  <a:pt x="712244" y="741165"/>
                  <a:pt x="743393" y="711256"/>
                  <a:pt x="782019" y="696302"/>
                </a:cubicBezTo>
                <a:lnTo>
                  <a:pt x="2424232" y="12150"/>
                </a:lnTo>
                <a:cubicBezTo>
                  <a:pt x="2443545" y="4050"/>
                  <a:pt x="2464415" y="0"/>
                  <a:pt x="2485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5301175" y="3358900"/>
            <a:ext cx="2516700" cy="906300"/>
          </a:xfrm>
          <a:prstGeom prst="roundRect">
            <a:avLst>
              <a:gd name="adj" fmla="val 6125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2" name="Google Shape;212;p21"/>
          <p:cNvSpPr/>
          <p:nvPr/>
        </p:nvSpPr>
        <p:spPr>
          <a:xfrm rot="5400000">
            <a:off x="6272965" y="3140634"/>
            <a:ext cx="358800" cy="84600"/>
          </a:xfrm>
          <a:prstGeom prst="rightArrow">
            <a:avLst>
              <a:gd name="adj1" fmla="val 27239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6006525" y="2068950"/>
            <a:ext cx="8772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2023 - 2025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5344675" y="3419225"/>
            <a:ext cx="2429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Community of practice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SzPts val="800"/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Formative review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7845575" y="3364425"/>
            <a:ext cx="1175400" cy="1231500"/>
          </a:xfrm>
          <a:prstGeom prst="rect">
            <a:avLst/>
          </a:prstGeom>
          <a:solidFill>
            <a:srgbClr val="D8973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2025-2026</a:t>
            </a:r>
            <a:endParaRPr sz="1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Conduct first C&amp;I reviews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/>
          <p:nvPr/>
        </p:nvSpPr>
        <p:spPr>
          <a:xfrm>
            <a:off x="609817" y="1409859"/>
            <a:ext cx="1591200" cy="1590600"/>
          </a:xfrm>
          <a:prstGeom prst="ellipse">
            <a:avLst/>
          </a:prstGeom>
          <a:solidFill>
            <a:srgbClr val="D8973C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6943168" y="1409859"/>
            <a:ext cx="1591200" cy="1590600"/>
          </a:xfrm>
          <a:prstGeom prst="ellipse">
            <a:avLst/>
          </a:prstGeom>
          <a:solidFill>
            <a:srgbClr val="009390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3776505" y="1409843"/>
            <a:ext cx="1591200" cy="1590600"/>
          </a:xfrm>
          <a:prstGeom prst="ellipse">
            <a:avLst/>
          </a:prstGeom>
          <a:solidFill>
            <a:srgbClr val="BC4B5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279575" y="194550"/>
            <a:ext cx="700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D3047"/>
                </a:solidFill>
                <a:latin typeface="Roboto Medium"/>
                <a:ea typeface="Roboto Medium"/>
                <a:cs typeface="Roboto Medium"/>
                <a:sym typeface="Roboto Medium"/>
              </a:rPr>
              <a:t>DELIVERABLES/TIMELINE</a:t>
            </a:r>
            <a:endParaRPr sz="2800">
              <a:solidFill>
                <a:srgbClr val="2D304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361175" y="3083200"/>
            <a:ext cx="22080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D8973C"/>
                </a:solidFill>
                <a:latin typeface="Roboto Medium"/>
                <a:ea typeface="Roboto Medium"/>
                <a:cs typeface="Roboto Medium"/>
                <a:sym typeface="Roboto Medium"/>
              </a:rPr>
              <a:t>WACTE-PESB COLLABORATION</a:t>
            </a:r>
            <a:endParaRPr sz="1500">
              <a:solidFill>
                <a:srgbClr val="D8973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301325" y="3518475"/>
            <a:ext cx="23247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2D304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2023 Spring</a:t>
            </a:r>
            <a:r>
              <a:rPr lang="en">
                <a:solidFill>
                  <a:srgbClr val="2D3047"/>
                </a:solidFill>
                <a:highlight>
                  <a:schemeClr val="lt1"/>
                </a:highlight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>
              <a:solidFill>
                <a:srgbClr val="2D3047"/>
              </a:solidFill>
              <a:highlight>
                <a:schemeClr val="lt1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D3047"/>
                </a:solidFill>
                <a:highlight>
                  <a:schemeClr val="lt1"/>
                </a:highlight>
                <a:latin typeface="Roboto Light"/>
                <a:ea typeface="Roboto Light"/>
                <a:cs typeface="Roboto Light"/>
                <a:sym typeface="Roboto Light"/>
              </a:rPr>
              <a:t>Feedback from members asking for more involvement and more time</a:t>
            </a:r>
            <a:endParaRPr>
              <a:solidFill>
                <a:srgbClr val="2D304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" name="Google Shape;226;p22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3789975" y="3133775"/>
            <a:ext cx="16239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C4B51"/>
                </a:solidFill>
                <a:latin typeface="Roboto Medium"/>
                <a:ea typeface="Roboto Medium"/>
                <a:cs typeface="Roboto Medium"/>
                <a:sym typeface="Roboto Medium"/>
              </a:rPr>
              <a:t>WACTE RUBRICS DEVELOPMENT</a:t>
            </a:r>
            <a:endParaRPr sz="1500">
              <a:solidFill>
                <a:srgbClr val="BC4B5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3468000" y="3486400"/>
            <a:ext cx="22080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2D304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2023 Fall</a:t>
            </a:r>
            <a:endParaRPr b="1">
              <a:solidFill>
                <a:srgbClr val="2D3047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D3047"/>
                </a:solidFill>
                <a:highlight>
                  <a:schemeClr val="lt1"/>
                </a:highlight>
                <a:latin typeface="Roboto Light"/>
                <a:ea typeface="Roboto Light"/>
                <a:cs typeface="Roboto Light"/>
                <a:sym typeface="Roboto Light"/>
              </a:rPr>
              <a:t>Each rubric groups completed the rubrics</a:t>
            </a:r>
            <a:endParaRPr>
              <a:solidFill>
                <a:srgbClr val="2D304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7050325" y="3115650"/>
            <a:ext cx="13767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390"/>
                </a:solidFill>
                <a:latin typeface="Roboto Medium"/>
                <a:ea typeface="Roboto Medium"/>
                <a:cs typeface="Roboto Medium"/>
                <a:sym typeface="Roboto Medium"/>
              </a:rPr>
              <a:t>PESB/LPI</a:t>
            </a:r>
            <a:endParaRPr sz="1500">
              <a:solidFill>
                <a:srgbClr val="00939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390"/>
                </a:solidFill>
                <a:latin typeface="Roboto Medium"/>
                <a:ea typeface="Roboto Medium"/>
                <a:cs typeface="Roboto Medium"/>
                <a:sym typeface="Roboto Medium"/>
              </a:rPr>
              <a:t>FEEDBACK</a:t>
            </a:r>
            <a:endParaRPr sz="1500">
              <a:solidFill>
                <a:srgbClr val="00939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6634675" y="3446675"/>
            <a:ext cx="22080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6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2023/24 Winter</a:t>
            </a:r>
            <a:endParaRPr b="1">
              <a:solidFill>
                <a:schemeClr val="accent6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  <a:highlight>
                  <a:schemeClr val="lt1"/>
                </a:highlight>
                <a:latin typeface="Roboto Light"/>
                <a:ea typeface="Roboto Light"/>
                <a:cs typeface="Roboto Light"/>
                <a:sym typeface="Roboto Light"/>
              </a:rPr>
              <a:t>PESB and LPI reviewed rubrics and provided feedback</a:t>
            </a:r>
            <a:endParaRPr>
              <a:solidFill>
                <a:srgbClr val="2D3047"/>
              </a:solidFill>
              <a:highlight>
                <a:schemeClr val="lt1"/>
              </a:highlight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1028912" y="1839850"/>
            <a:ext cx="752825" cy="73060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7362452" y="1816076"/>
            <a:ext cx="752825" cy="77812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4195696" y="1839841"/>
            <a:ext cx="752825" cy="73060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2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548226" y="1973978"/>
            <a:ext cx="7943224" cy="1646824"/>
          </a:xfrm>
          <a:custGeom>
            <a:avLst/>
            <a:gdLst/>
            <a:ahLst/>
            <a:cxnLst/>
            <a:rect l="l" t="t" r="r" b="b"/>
            <a:pathLst>
              <a:path w="13271" h="2752" extrusionOk="0">
                <a:moveTo>
                  <a:pt x="2752" y="1376"/>
                </a:moveTo>
                <a:lnTo>
                  <a:pt x="2752" y="1376"/>
                </a:lnTo>
                <a:cubicBezTo>
                  <a:pt x="2752" y="1011"/>
                  <a:pt x="2607" y="661"/>
                  <a:pt x="2349" y="403"/>
                </a:cubicBezTo>
                <a:lnTo>
                  <a:pt x="2349" y="403"/>
                </a:lnTo>
                <a:cubicBezTo>
                  <a:pt x="2091" y="145"/>
                  <a:pt x="1741" y="0"/>
                  <a:pt x="1376" y="0"/>
                </a:cubicBezTo>
                <a:lnTo>
                  <a:pt x="1376" y="0"/>
                </a:lnTo>
                <a:cubicBezTo>
                  <a:pt x="1012" y="0"/>
                  <a:pt x="661" y="145"/>
                  <a:pt x="403" y="403"/>
                </a:cubicBezTo>
                <a:lnTo>
                  <a:pt x="403" y="403"/>
                </a:lnTo>
                <a:cubicBezTo>
                  <a:pt x="160" y="646"/>
                  <a:pt x="17" y="972"/>
                  <a:pt x="2" y="1314"/>
                </a:cubicBezTo>
                <a:lnTo>
                  <a:pt x="2" y="1314"/>
                </a:lnTo>
                <a:cubicBezTo>
                  <a:pt x="0" y="1348"/>
                  <a:pt x="28" y="1376"/>
                  <a:pt x="62" y="1376"/>
                </a:cubicBezTo>
                <a:lnTo>
                  <a:pt x="62" y="1376"/>
                </a:lnTo>
                <a:cubicBezTo>
                  <a:pt x="97" y="1376"/>
                  <a:pt x="124" y="1348"/>
                  <a:pt x="126" y="1314"/>
                </a:cubicBezTo>
                <a:lnTo>
                  <a:pt x="126" y="1314"/>
                </a:lnTo>
                <a:cubicBezTo>
                  <a:pt x="141" y="1005"/>
                  <a:pt x="271" y="711"/>
                  <a:pt x="491" y="491"/>
                </a:cubicBezTo>
                <a:lnTo>
                  <a:pt x="491" y="491"/>
                </a:lnTo>
                <a:cubicBezTo>
                  <a:pt x="726" y="256"/>
                  <a:pt x="1045" y="124"/>
                  <a:pt x="1376" y="124"/>
                </a:cubicBezTo>
                <a:lnTo>
                  <a:pt x="1376" y="124"/>
                </a:lnTo>
                <a:cubicBezTo>
                  <a:pt x="1708" y="124"/>
                  <a:pt x="2027" y="256"/>
                  <a:pt x="2262" y="491"/>
                </a:cubicBezTo>
                <a:lnTo>
                  <a:pt x="2262" y="491"/>
                </a:lnTo>
                <a:cubicBezTo>
                  <a:pt x="2496" y="726"/>
                  <a:pt x="2628" y="1044"/>
                  <a:pt x="2628" y="1376"/>
                </a:cubicBezTo>
                <a:lnTo>
                  <a:pt x="2630" y="1376"/>
                </a:lnTo>
                <a:lnTo>
                  <a:pt x="2630" y="1376"/>
                </a:lnTo>
                <a:cubicBezTo>
                  <a:pt x="2630" y="1740"/>
                  <a:pt x="2775" y="2090"/>
                  <a:pt x="3033" y="2348"/>
                </a:cubicBezTo>
                <a:lnTo>
                  <a:pt x="3033" y="2348"/>
                </a:lnTo>
                <a:cubicBezTo>
                  <a:pt x="3291" y="2606"/>
                  <a:pt x="3642" y="2751"/>
                  <a:pt x="4006" y="2751"/>
                </a:cubicBezTo>
                <a:lnTo>
                  <a:pt x="4006" y="2751"/>
                </a:lnTo>
                <a:cubicBezTo>
                  <a:pt x="4371" y="2751"/>
                  <a:pt x="4721" y="2606"/>
                  <a:pt x="4979" y="2348"/>
                </a:cubicBezTo>
                <a:lnTo>
                  <a:pt x="4979" y="2348"/>
                </a:lnTo>
                <a:cubicBezTo>
                  <a:pt x="5237" y="2090"/>
                  <a:pt x="5382" y="1740"/>
                  <a:pt x="5382" y="1376"/>
                </a:cubicBezTo>
                <a:lnTo>
                  <a:pt x="5384" y="1376"/>
                </a:lnTo>
                <a:lnTo>
                  <a:pt x="5384" y="1376"/>
                </a:lnTo>
                <a:cubicBezTo>
                  <a:pt x="5384" y="1044"/>
                  <a:pt x="5516" y="726"/>
                  <a:pt x="5751" y="491"/>
                </a:cubicBezTo>
                <a:lnTo>
                  <a:pt x="5751" y="491"/>
                </a:lnTo>
                <a:cubicBezTo>
                  <a:pt x="5986" y="256"/>
                  <a:pt x="6304" y="124"/>
                  <a:pt x="6636" y="124"/>
                </a:cubicBezTo>
                <a:lnTo>
                  <a:pt x="6636" y="124"/>
                </a:lnTo>
                <a:cubicBezTo>
                  <a:pt x="6967" y="124"/>
                  <a:pt x="7285" y="256"/>
                  <a:pt x="7520" y="491"/>
                </a:cubicBezTo>
                <a:lnTo>
                  <a:pt x="7520" y="491"/>
                </a:lnTo>
                <a:cubicBezTo>
                  <a:pt x="7754" y="726"/>
                  <a:pt x="7886" y="1044"/>
                  <a:pt x="7886" y="1376"/>
                </a:cubicBezTo>
                <a:lnTo>
                  <a:pt x="7888" y="1376"/>
                </a:lnTo>
                <a:lnTo>
                  <a:pt x="7888" y="1376"/>
                </a:lnTo>
                <a:cubicBezTo>
                  <a:pt x="7888" y="1740"/>
                  <a:pt x="8033" y="2090"/>
                  <a:pt x="8292" y="2348"/>
                </a:cubicBezTo>
                <a:lnTo>
                  <a:pt x="8292" y="2348"/>
                </a:lnTo>
                <a:cubicBezTo>
                  <a:pt x="8550" y="2606"/>
                  <a:pt x="8900" y="2751"/>
                  <a:pt x="9264" y="2751"/>
                </a:cubicBezTo>
                <a:lnTo>
                  <a:pt x="9264" y="2751"/>
                </a:lnTo>
                <a:cubicBezTo>
                  <a:pt x="9630" y="2751"/>
                  <a:pt x="9980" y="2606"/>
                  <a:pt x="10238" y="2348"/>
                </a:cubicBezTo>
                <a:lnTo>
                  <a:pt x="10238" y="2348"/>
                </a:lnTo>
                <a:cubicBezTo>
                  <a:pt x="10496" y="2090"/>
                  <a:pt x="10641" y="1740"/>
                  <a:pt x="10641" y="1376"/>
                </a:cubicBezTo>
                <a:lnTo>
                  <a:pt x="10643" y="1376"/>
                </a:lnTo>
                <a:lnTo>
                  <a:pt x="10643" y="1376"/>
                </a:lnTo>
                <a:cubicBezTo>
                  <a:pt x="10643" y="1044"/>
                  <a:pt x="10774" y="726"/>
                  <a:pt x="11009" y="491"/>
                </a:cubicBezTo>
                <a:lnTo>
                  <a:pt x="11009" y="491"/>
                </a:lnTo>
                <a:cubicBezTo>
                  <a:pt x="11244" y="256"/>
                  <a:pt x="11562" y="124"/>
                  <a:pt x="11894" y="124"/>
                </a:cubicBezTo>
                <a:lnTo>
                  <a:pt x="11894" y="124"/>
                </a:lnTo>
                <a:cubicBezTo>
                  <a:pt x="12226" y="124"/>
                  <a:pt x="12545" y="256"/>
                  <a:pt x="12779" y="491"/>
                </a:cubicBezTo>
                <a:lnTo>
                  <a:pt x="12779" y="491"/>
                </a:lnTo>
                <a:cubicBezTo>
                  <a:pt x="12999" y="711"/>
                  <a:pt x="13129" y="1005"/>
                  <a:pt x="13144" y="1314"/>
                </a:cubicBezTo>
                <a:lnTo>
                  <a:pt x="13144" y="1314"/>
                </a:lnTo>
                <a:cubicBezTo>
                  <a:pt x="13146" y="1348"/>
                  <a:pt x="13174" y="1376"/>
                  <a:pt x="13208" y="1376"/>
                </a:cubicBezTo>
                <a:lnTo>
                  <a:pt x="13208" y="1376"/>
                </a:lnTo>
                <a:cubicBezTo>
                  <a:pt x="13243" y="1376"/>
                  <a:pt x="13270" y="1348"/>
                  <a:pt x="13269" y="1314"/>
                </a:cubicBezTo>
                <a:lnTo>
                  <a:pt x="13269" y="1314"/>
                </a:lnTo>
                <a:cubicBezTo>
                  <a:pt x="13254" y="972"/>
                  <a:pt x="13111" y="646"/>
                  <a:pt x="12867" y="403"/>
                </a:cubicBezTo>
                <a:lnTo>
                  <a:pt x="12867" y="403"/>
                </a:lnTo>
                <a:cubicBezTo>
                  <a:pt x="12609" y="145"/>
                  <a:pt x="12259" y="0"/>
                  <a:pt x="11894" y="0"/>
                </a:cubicBezTo>
                <a:lnTo>
                  <a:pt x="11894" y="0"/>
                </a:lnTo>
                <a:cubicBezTo>
                  <a:pt x="11530" y="0"/>
                  <a:pt x="11179" y="145"/>
                  <a:pt x="10921" y="403"/>
                </a:cubicBezTo>
                <a:lnTo>
                  <a:pt x="10921" y="403"/>
                </a:lnTo>
                <a:cubicBezTo>
                  <a:pt x="10663" y="661"/>
                  <a:pt x="10518" y="1011"/>
                  <a:pt x="10518" y="1376"/>
                </a:cubicBezTo>
                <a:lnTo>
                  <a:pt x="10516" y="1376"/>
                </a:lnTo>
                <a:lnTo>
                  <a:pt x="10516" y="1376"/>
                </a:lnTo>
                <a:cubicBezTo>
                  <a:pt x="10516" y="1707"/>
                  <a:pt x="10384" y="2025"/>
                  <a:pt x="10149" y="2260"/>
                </a:cubicBezTo>
                <a:lnTo>
                  <a:pt x="10149" y="2260"/>
                </a:lnTo>
                <a:cubicBezTo>
                  <a:pt x="9915" y="2495"/>
                  <a:pt x="9597" y="2627"/>
                  <a:pt x="9264" y="2627"/>
                </a:cubicBezTo>
                <a:lnTo>
                  <a:pt x="9264" y="2627"/>
                </a:lnTo>
                <a:cubicBezTo>
                  <a:pt x="8932" y="2627"/>
                  <a:pt x="8614" y="2495"/>
                  <a:pt x="8379" y="2260"/>
                </a:cubicBezTo>
                <a:lnTo>
                  <a:pt x="8379" y="2260"/>
                </a:lnTo>
                <a:cubicBezTo>
                  <a:pt x="8145" y="2025"/>
                  <a:pt x="8013" y="1707"/>
                  <a:pt x="8013" y="1376"/>
                </a:cubicBezTo>
                <a:lnTo>
                  <a:pt x="8011" y="1376"/>
                </a:lnTo>
                <a:lnTo>
                  <a:pt x="8011" y="1376"/>
                </a:lnTo>
                <a:cubicBezTo>
                  <a:pt x="8011" y="1011"/>
                  <a:pt x="7866" y="661"/>
                  <a:pt x="7608" y="403"/>
                </a:cubicBezTo>
                <a:lnTo>
                  <a:pt x="7608" y="403"/>
                </a:lnTo>
                <a:cubicBezTo>
                  <a:pt x="7350" y="145"/>
                  <a:pt x="7000" y="0"/>
                  <a:pt x="6636" y="0"/>
                </a:cubicBezTo>
                <a:lnTo>
                  <a:pt x="6636" y="0"/>
                </a:lnTo>
                <a:cubicBezTo>
                  <a:pt x="6271" y="0"/>
                  <a:pt x="5921" y="145"/>
                  <a:pt x="5663" y="403"/>
                </a:cubicBezTo>
                <a:lnTo>
                  <a:pt x="5663" y="403"/>
                </a:lnTo>
                <a:cubicBezTo>
                  <a:pt x="5405" y="661"/>
                  <a:pt x="5260" y="1011"/>
                  <a:pt x="5260" y="1376"/>
                </a:cubicBezTo>
                <a:lnTo>
                  <a:pt x="5258" y="1376"/>
                </a:lnTo>
                <a:lnTo>
                  <a:pt x="5258" y="1376"/>
                </a:lnTo>
                <a:cubicBezTo>
                  <a:pt x="5258" y="1707"/>
                  <a:pt x="5126" y="2025"/>
                  <a:pt x="4891" y="2260"/>
                </a:cubicBezTo>
                <a:lnTo>
                  <a:pt x="4891" y="2260"/>
                </a:lnTo>
                <a:cubicBezTo>
                  <a:pt x="4657" y="2495"/>
                  <a:pt x="4338" y="2627"/>
                  <a:pt x="4006" y="2627"/>
                </a:cubicBezTo>
                <a:lnTo>
                  <a:pt x="4006" y="2627"/>
                </a:lnTo>
                <a:cubicBezTo>
                  <a:pt x="3674" y="2627"/>
                  <a:pt x="3356" y="2495"/>
                  <a:pt x="3121" y="2260"/>
                </a:cubicBezTo>
                <a:lnTo>
                  <a:pt x="3121" y="2260"/>
                </a:lnTo>
                <a:cubicBezTo>
                  <a:pt x="2886" y="2025"/>
                  <a:pt x="2755" y="1707"/>
                  <a:pt x="2755" y="1376"/>
                </a:cubicBezTo>
                <a:lnTo>
                  <a:pt x="2752" y="1376"/>
                </a:ln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767331" y="2187747"/>
            <a:ext cx="1222235" cy="1219281"/>
          </a:xfrm>
          <a:custGeom>
            <a:avLst/>
            <a:gdLst/>
            <a:ahLst/>
            <a:cxnLst/>
            <a:rect l="l" t="t" r="r" b="b"/>
            <a:pathLst>
              <a:path w="2040" h="2039" extrusionOk="0">
                <a:moveTo>
                  <a:pt x="1020" y="0"/>
                </a:moveTo>
                <a:lnTo>
                  <a:pt x="1020" y="0"/>
                </a:lnTo>
                <a:cubicBezTo>
                  <a:pt x="1582" y="0"/>
                  <a:pt x="2039" y="456"/>
                  <a:pt x="2039" y="1019"/>
                </a:cubicBezTo>
                <a:lnTo>
                  <a:pt x="2039" y="1019"/>
                </a:lnTo>
                <a:cubicBezTo>
                  <a:pt x="2039" y="1581"/>
                  <a:pt x="1582" y="2038"/>
                  <a:pt x="1020" y="2038"/>
                </a:cubicBezTo>
                <a:lnTo>
                  <a:pt x="1020" y="2038"/>
                </a:lnTo>
                <a:cubicBezTo>
                  <a:pt x="457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7" y="0"/>
                  <a:pt x="102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2335384" y="2187747"/>
            <a:ext cx="1222235" cy="1219281"/>
          </a:xfrm>
          <a:custGeom>
            <a:avLst/>
            <a:gdLst/>
            <a:ahLst/>
            <a:cxnLst/>
            <a:rect l="l" t="t" r="r" b="b"/>
            <a:pathLst>
              <a:path w="2040" h="2039" extrusionOk="0">
                <a:moveTo>
                  <a:pt x="1019" y="0"/>
                </a:moveTo>
                <a:lnTo>
                  <a:pt x="1019" y="0"/>
                </a:lnTo>
                <a:cubicBezTo>
                  <a:pt x="1582" y="0"/>
                  <a:pt x="2039" y="456"/>
                  <a:pt x="2039" y="1019"/>
                </a:cubicBezTo>
                <a:lnTo>
                  <a:pt x="2039" y="1019"/>
                </a:lnTo>
                <a:cubicBezTo>
                  <a:pt x="2039" y="1581"/>
                  <a:pt x="1582" y="2038"/>
                  <a:pt x="1019" y="2038"/>
                </a:cubicBezTo>
                <a:lnTo>
                  <a:pt x="1019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9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3916636" y="2187747"/>
            <a:ext cx="1219602" cy="1219281"/>
          </a:xfrm>
          <a:custGeom>
            <a:avLst/>
            <a:gdLst/>
            <a:ahLst/>
            <a:cxnLst/>
            <a:rect l="l" t="t" r="r" b="b"/>
            <a:pathLst>
              <a:path w="2039" h="2039" extrusionOk="0">
                <a:moveTo>
                  <a:pt x="1019" y="0"/>
                </a:moveTo>
                <a:lnTo>
                  <a:pt x="1019" y="0"/>
                </a:lnTo>
                <a:cubicBezTo>
                  <a:pt x="1581" y="0"/>
                  <a:pt x="2038" y="456"/>
                  <a:pt x="2038" y="1019"/>
                </a:cubicBezTo>
                <a:lnTo>
                  <a:pt x="2038" y="1019"/>
                </a:lnTo>
                <a:cubicBezTo>
                  <a:pt x="2038" y="1581"/>
                  <a:pt x="1581" y="2038"/>
                  <a:pt x="1019" y="2038"/>
                </a:cubicBezTo>
                <a:lnTo>
                  <a:pt x="1019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9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5476768" y="2187747"/>
            <a:ext cx="1222235" cy="1219281"/>
          </a:xfrm>
          <a:custGeom>
            <a:avLst/>
            <a:gdLst/>
            <a:ahLst/>
            <a:cxnLst/>
            <a:rect l="l" t="t" r="r" b="b"/>
            <a:pathLst>
              <a:path w="2040" h="2039" extrusionOk="0">
                <a:moveTo>
                  <a:pt x="1020" y="0"/>
                </a:moveTo>
                <a:lnTo>
                  <a:pt x="1020" y="0"/>
                </a:lnTo>
                <a:cubicBezTo>
                  <a:pt x="1582" y="0"/>
                  <a:pt x="2039" y="456"/>
                  <a:pt x="2039" y="1019"/>
                </a:cubicBezTo>
                <a:lnTo>
                  <a:pt x="2039" y="1019"/>
                </a:lnTo>
                <a:cubicBezTo>
                  <a:pt x="2039" y="1581"/>
                  <a:pt x="1582" y="2038"/>
                  <a:pt x="1020" y="2038"/>
                </a:cubicBezTo>
                <a:lnTo>
                  <a:pt x="1020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2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7076500" y="2187747"/>
            <a:ext cx="1219602" cy="1219281"/>
          </a:xfrm>
          <a:custGeom>
            <a:avLst/>
            <a:gdLst/>
            <a:ahLst/>
            <a:cxnLst/>
            <a:rect l="l" t="t" r="r" b="b"/>
            <a:pathLst>
              <a:path w="2039" h="2039" extrusionOk="0">
                <a:moveTo>
                  <a:pt x="1019" y="0"/>
                </a:moveTo>
                <a:lnTo>
                  <a:pt x="1019" y="0"/>
                </a:lnTo>
                <a:cubicBezTo>
                  <a:pt x="1582" y="0"/>
                  <a:pt x="2038" y="456"/>
                  <a:pt x="2038" y="1019"/>
                </a:cubicBezTo>
                <a:lnTo>
                  <a:pt x="2038" y="1019"/>
                </a:lnTo>
                <a:cubicBezTo>
                  <a:pt x="2038" y="1581"/>
                  <a:pt x="1582" y="2038"/>
                  <a:pt x="1019" y="2038"/>
                </a:cubicBezTo>
                <a:lnTo>
                  <a:pt x="1019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9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2089881" y="2662792"/>
            <a:ext cx="134632" cy="134597"/>
          </a:xfrm>
          <a:custGeom>
            <a:avLst/>
            <a:gdLst/>
            <a:ahLst/>
            <a:cxnLst/>
            <a:rect l="l" t="t" r="r" b="b"/>
            <a:pathLst>
              <a:path w="226" h="225" extrusionOk="0">
                <a:moveTo>
                  <a:pt x="112" y="0"/>
                </a:moveTo>
                <a:lnTo>
                  <a:pt x="112" y="0"/>
                </a:lnTo>
                <a:cubicBezTo>
                  <a:pt x="175" y="0"/>
                  <a:pt x="225" y="50"/>
                  <a:pt x="225" y="112"/>
                </a:cubicBezTo>
                <a:lnTo>
                  <a:pt x="225" y="112"/>
                </a:lnTo>
                <a:cubicBezTo>
                  <a:pt x="225" y="174"/>
                  <a:pt x="175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3671132" y="2662792"/>
            <a:ext cx="134630" cy="134597"/>
          </a:xfrm>
          <a:custGeom>
            <a:avLst/>
            <a:gdLst/>
            <a:ahLst/>
            <a:cxnLst/>
            <a:rect l="l" t="t" r="r" b="b"/>
            <a:pathLst>
              <a:path w="225" h="225" extrusionOk="0">
                <a:moveTo>
                  <a:pt x="112" y="0"/>
                </a:moveTo>
                <a:lnTo>
                  <a:pt x="112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5239184" y="2662792"/>
            <a:ext cx="134630" cy="134597"/>
          </a:xfrm>
          <a:custGeom>
            <a:avLst/>
            <a:gdLst/>
            <a:ahLst/>
            <a:cxnLst/>
            <a:rect l="l" t="t" r="r" b="b"/>
            <a:pathLst>
              <a:path w="225" h="225" extrusionOk="0">
                <a:moveTo>
                  <a:pt x="111" y="0"/>
                </a:moveTo>
                <a:lnTo>
                  <a:pt x="111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1" y="224"/>
                </a:cubicBezTo>
                <a:lnTo>
                  <a:pt x="111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1" y="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6820437" y="2662792"/>
            <a:ext cx="134631" cy="134597"/>
          </a:xfrm>
          <a:custGeom>
            <a:avLst/>
            <a:gdLst/>
            <a:ahLst/>
            <a:cxnLst/>
            <a:rect l="l" t="t" r="r" b="b"/>
            <a:pathLst>
              <a:path w="225" h="225" extrusionOk="0">
                <a:moveTo>
                  <a:pt x="112" y="0"/>
                </a:moveTo>
                <a:lnTo>
                  <a:pt x="112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1301249" y="3439760"/>
            <a:ext cx="154500" cy="57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/>
          <p:nvPr/>
        </p:nvSpPr>
        <p:spPr>
          <a:xfrm>
            <a:off x="2869251" y="1545137"/>
            <a:ext cx="154500" cy="571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4455184" y="3439760"/>
            <a:ext cx="154500" cy="57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6010648" y="1523912"/>
            <a:ext cx="154500" cy="571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7609098" y="3439760"/>
            <a:ext cx="154500" cy="57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1229689" y="2442489"/>
            <a:ext cx="2976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500"/>
          </a:p>
        </p:txBody>
      </p:sp>
      <p:sp>
        <p:nvSpPr>
          <p:cNvPr id="254" name="Google Shape;254;p23"/>
          <p:cNvSpPr txBox="1"/>
          <p:nvPr/>
        </p:nvSpPr>
        <p:spPr>
          <a:xfrm>
            <a:off x="2743815" y="2442489"/>
            <a:ext cx="4056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500"/>
          </a:p>
        </p:txBody>
      </p:sp>
      <p:sp>
        <p:nvSpPr>
          <p:cNvPr id="255" name="Google Shape;255;p23"/>
          <p:cNvSpPr txBox="1"/>
          <p:nvPr/>
        </p:nvSpPr>
        <p:spPr>
          <a:xfrm>
            <a:off x="4307517" y="2442489"/>
            <a:ext cx="4248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500"/>
          </a:p>
        </p:txBody>
      </p:sp>
      <p:sp>
        <p:nvSpPr>
          <p:cNvPr id="256" name="Google Shape;256;p23"/>
          <p:cNvSpPr txBox="1"/>
          <p:nvPr/>
        </p:nvSpPr>
        <p:spPr>
          <a:xfrm>
            <a:off x="5855926" y="2442489"/>
            <a:ext cx="4638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500"/>
          </a:p>
        </p:txBody>
      </p:sp>
      <p:sp>
        <p:nvSpPr>
          <p:cNvPr id="257" name="Google Shape;257;p23"/>
          <p:cNvSpPr txBox="1"/>
          <p:nvPr/>
        </p:nvSpPr>
        <p:spPr>
          <a:xfrm>
            <a:off x="7461655" y="2442489"/>
            <a:ext cx="4494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500"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81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FORMATIVE REVIEWS &amp; RUBRICS FEEDBACK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111100" y="4044274"/>
            <a:ext cx="26058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D8973C"/>
                </a:solidFill>
                <a:latin typeface="Roboto Medium"/>
                <a:ea typeface="Roboto Medium"/>
                <a:cs typeface="Roboto Medium"/>
                <a:sym typeface="Roboto Medium"/>
              </a:rPr>
              <a:t>SPRING 2024</a:t>
            </a:r>
            <a:endParaRPr sz="2200">
              <a:solidFill>
                <a:srgbClr val="D8973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Whitworth University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Formative review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2869300" y="4044275"/>
            <a:ext cx="34503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LATE FALL 2024</a:t>
            </a:r>
            <a:endParaRPr sz="220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Central Washington University </a:t>
            </a:r>
            <a:endParaRPr sz="20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Formative review</a:t>
            </a:r>
            <a:endParaRPr sz="20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6383400" y="3860849"/>
            <a:ext cx="26058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SPRING 2025</a:t>
            </a:r>
            <a:endParaRPr sz="220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Vacant</a:t>
            </a:r>
            <a:endParaRPr sz="2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3"/>
          <p:cNvSpPr txBox="1"/>
          <p:nvPr/>
        </p:nvSpPr>
        <p:spPr>
          <a:xfrm>
            <a:off x="1643600" y="1040912"/>
            <a:ext cx="26058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PLC Sept 12, 2024</a:t>
            </a:r>
            <a:endParaRPr sz="2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Rubrics feedback</a:t>
            </a:r>
            <a:endParaRPr sz="2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4784925" y="840712"/>
            <a:ext cx="26058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2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PLC or WACTE </a:t>
            </a:r>
            <a:endParaRPr sz="2200">
              <a:solidFill>
                <a:schemeClr val="accent4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2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Rubrics feedback</a:t>
            </a:r>
            <a:r>
              <a:rPr lang="en" sz="19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9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GROUPS</a:t>
            </a:r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1"/>
          </p:nvPr>
        </p:nvSpPr>
        <p:spPr>
          <a:xfrm>
            <a:off x="309400" y="856475"/>
            <a:ext cx="4686000" cy="3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Group 1 I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2.A. Pedagogy </a:t>
            </a:r>
            <a:endParaRPr sz="1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2.B. Subject matter knowledge</a:t>
            </a:r>
            <a:endParaRPr sz="1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Group 2 I 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2.C. Pedagogical knowledge </a:t>
            </a:r>
            <a:endParaRPr sz="1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2.D. Cultural responsiveness </a:t>
            </a:r>
            <a:endParaRPr sz="1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2.E. Since Time Immemorial</a:t>
            </a:r>
            <a:endParaRPr sz="1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Group 3 I 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6.A. Field experience partnerships </a:t>
            </a:r>
            <a:endParaRPr sz="1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6.D. Diversity in field experiences</a:t>
            </a:r>
            <a:endParaRPr sz="1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Group 4 I 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6.B. Integrating field experience and coursework </a:t>
            </a:r>
            <a:endParaRPr sz="1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</a:rPr>
              <a:t>6.C. Assessments and requirements</a:t>
            </a:r>
            <a:endParaRPr sz="2400" b="1"/>
          </a:p>
        </p:txBody>
      </p:sp>
      <p:sp>
        <p:nvSpPr>
          <p:cNvPr id="270" name="Google Shape;270;p24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pic>
        <p:nvPicPr>
          <p:cNvPr id="271" name="Google Shape;2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076" y="856476"/>
            <a:ext cx="3846825" cy="39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TPP PROGRAM REVIEW RUBRICS</a:t>
            </a:r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body" idx="1"/>
          </p:nvPr>
        </p:nvSpPr>
        <p:spPr>
          <a:xfrm>
            <a:off x="191000" y="908250"/>
            <a:ext cx="848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TPP program review rubrics with staff feedback</a:t>
            </a:r>
            <a:endParaRPr sz="3100"/>
          </a:p>
        </p:txBody>
      </p:sp>
      <p:sp>
        <p:nvSpPr>
          <p:cNvPr id="278" name="Google Shape;278;p25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pic>
        <p:nvPicPr>
          <p:cNvPr id="279" name="Google Shape;279;p25"/>
          <p:cNvPicPr preferRelativeResize="0"/>
          <p:nvPr/>
        </p:nvPicPr>
        <p:blipFill rotWithShape="1">
          <a:blip r:embed="rId4">
            <a:alphaModFix/>
          </a:blip>
          <a:srcRect l="8212" t="27625" r="28121" b="5951"/>
          <a:stretch/>
        </p:blipFill>
        <p:spPr>
          <a:xfrm>
            <a:off x="247800" y="1433500"/>
            <a:ext cx="6035002" cy="354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GALLERY WALK</a:t>
            </a:r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1"/>
          </p:nvPr>
        </p:nvSpPr>
        <p:spPr>
          <a:xfrm>
            <a:off x="191000" y="908250"/>
            <a:ext cx="1732500" cy="2159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Arial"/>
                <a:ea typeface="Arial"/>
                <a:cs typeface="Arial"/>
                <a:sym typeface="Arial"/>
              </a:rPr>
              <a:t>Gallery I </a:t>
            </a:r>
            <a:r>
              <a:rPr lang="en" sz="14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Group 1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2.A. Pedagogy 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2.B. Subject matter knowledge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body" idx="1"/>
          </p:nvPr>
        </p:nvSpPr>
        <p:spPr>
          <a:xfrm>
            <a:off x="2086925" y="908250"/>
            <a:ext cx="1923600" cy="2159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Arial"/>
                <a:ea typeface="Arial"/>
                <a:cs typeface="Arial"/>
                <a:sym typeface="Arial"/>
              </a:rPr>
              <a:t>Gallery II </a:t>
            </a:r>
            <a:r>
              <a:rPr lang="en" sz="14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Group 2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2.C. Pedagogical knowledge 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2.D. Cultural responsiveness 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2.E. Since Time Immemorial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body" idx="1"/>
          </p:nvPr>
        </p:nvSpPr>
        <p:spPr>
          <a:xfrm>
            <a:off x="4208975" y="908250"/>
            <a:ext cx="1988100" cy="2159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Arial"/>
                <a:ea typeface="Arial"/>
                <a:cs typeface="Arial"/>
                <a:sym typeface="Arial"/>
              </a:rPr>
              <a:t>Gallery III </a:t>
            </a:r>
            <a:r>
              <a:rPr lang="en" sz="14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Group 3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6.A. Field experience partnerships 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6.D. Diversity in field experiences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body" idx="1"/>
          </p:nvPr>
        </p:nvSpPr>
        <p:spPr>
          <a:xfrm>
            <a:off x="6395525" y="908250"/>
            <a:ext cx="2087100" cy="2159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Arial"/>
                <a:ea typeface="Arial"/>
                <a:cs typeface="Arial"/>
                <a:sym typeface="Arial"/>
              </a:rPr>
              <a:t>Gallery IV </a:t>
            </a:r>
            <a:r>
              <a:rPr lang="en" sz="14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Group 4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6.B. Integrating field experience and coursework 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6.C. Assessments and requirements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6"/>
          <p:cNvSpPr txBox="1"/>
          <p:nvPr/>
        </p:nvSpPr>
        <p:spPr>
          <a:xfrm>
            <a:off x="213575" y="3170250"/>
            <a:ext cx="8269200" cy="1813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Instructions</a:t>
            </a:r>
            <a:endParaRPr sz="11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We'll be rotating through different gallery rooms (Zoom meeting rooms) every 8 minutes. In each room, please follow these guidelines:</a:t>
            </a:r>
            <a:endParaRPr sz="1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●"/>
            </a:pPr>
            <a:r>
              <a:rPr lang="en" sz="11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r>
              <a:rPr lang="en"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rubrics for a few minutes</a:t>
            </a:r>
            <a:endParaRPr sz="1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●"/>
            </a:pPr>
            <a:r>
              <a:rPr lang="en" sz="11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Write</a:t>
            </a:r>
            <a:r>
              <a:rPr lang="en"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comments or feedback using the suggesting function </a:t>
            </a:r>
            <a:endParaRPr sz="1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●"/>
            </a:pPr>
            <a:r>
              <a:rPr lang="en" sz="11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Ask</a:t>
            </a:r>
            <a:r>
              <a:rPr lang="en" sz="1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clarifying questions to PESB staff and/or rubric group members</a:t>
            </a:r>
            <a:endParaRPr sz="1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Link</a:t>
            </a:r>
            <a:endParaRPr sz="11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TPP program review rubrics with staff feedback</a:t>
            </a:r>
            <a:endParaRPr sz="1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187200" y="106950"/>
            <a:ext cx="70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QUICK SHARE</a:t>
            </a: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body" idx="1"/>
          </p:nvPr>
        </p:nvSpPr>
        <p:spPr>
          <a:xfrm>
            <a:off x="191000" y="1271825"/>
            <a:ext cx="3749100" cy="30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Your thoughts &amp; questions </a:t>
            </a: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on the program review rubrics via chat or voice.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297" name="Google Shape;297;p27"/>
          <p:cNvSpPr txBox="1">
            <a:spLocks noGrp="1"/>
          </p:cNvSpPr>
          <p:nvPr>
            <p:ph type="sldNum" idx="12"/>
          </p:nvPr>
        </p:nvSpPr>
        <p:spPr>
          <a:xfrm>
            <a:off x="7288480" y="4663225"/>
            <a:ext cx="1732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r>
              <a:rPr lang="en">
                <a:solidFill>
                  <a:schemeClr val="dk2"/>
                </a:solidFill>
              </a:rPr>
              <a:t> | </a:t>
            </a:r>
            <a:r>
              <a:rPr lang="en"/>
              <a:t>pesb.wa.gov</a:t>
            </a:r>
            <a:endParaRPr/>
          </a:p>
        </p:txBody>
      </p:sp>
      <p:pic>
        <p:nvPicPr>
          <p:cNvPr id="298" name="Google Shape;2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325" y="1367300"/>
            <a:ext cx="4579301" cy="305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SB slidedeck">
  <a:themeElements>
    <a:clrScheme name="Simple Light">
      <a:dk1>
        <a:srgbClr val="898989"/>
      </a:dk1>
      <a:lt1>
        <a:srgbClr val="FFFFFF"/>
      </a:lt1>
      <a:dk2>
        <a:srgbClr val="595959"/>
      </a:dk2>
      <a:lt2>
        <a:srgbClr val="EEEEEE"/>
      </a:lt2>
      <a:accent1>
        <a:srgbClr val="D8973C"/>
      </a:accent1>
      <a:accent2>
        <a:srgbClr val="212121"/>
      </a:accent2>
      <a:accent3>
        <a:srgbClr val="898989"/>
      </a:accent3>
      <a:accent4>
        <a:srgbClr val="BC4B51"/>
      </a:accent4>
      <a:accent5>
        <a:srgbClr val="009390"/>
      </a:accent5>
      <a:accent6>
        <a:srgbClr val="2D304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On-screen Show (16:9)</PresentationFormat>
  <Paragraphs>154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Roboto</vt:lpstr>
      <vt:lpstr>Arial</vt:lpstr>
      <vt:lpstr>Poppins</vt:lpstr>
      <vt:lpstr>Roboto Black</vt:lpstr>
      <vt:lpstr>Roboto Medium</vt:lpstr>
      <vt:lpstr>Lato Light</vt:lpstr>
      <vt:lpstr>Calibri</vt:lpstr>
      <vt:lpstr>Roboto Light</vt:lpstr>
      <vt:lpstr>PESB slidedeck</vt:lpstr>
      <vt:lpstr>PowerPoint Presentation</vt:lpstr>
      <vt:lpstr>COMMITMENT TO COLLABORATION</vt:lpstr>
      <vt:lpstr>TIMELINE AND CALENDARING </vt:lpstr>
      <vt:lpstr>PowerPoint Presentation</vt:lpstr>
      <vt:lpstr>FORMATIVE REVIEWS &amp; RUBRICS FEEDBACK</vt:lpstr>
      <vt:lpstr>GROUPS</vt:lpstr>
      <vt:lpstr>TPP PROGRAM REVIEW RUBRICS</vt:lpstr>
      <vt:lpstr>VIRTUAL GALLERY WALK</vt:lpstr>
      <vt:lpstr>QUICK SHARE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Joyce Westgard</cp:lastModifiedBy>
  <cp:revision>1</cp:revision>
  <dcterms:modified xsi:type="dcterms:W3CDTF">2024-01-25T18:48:40Z</dcterms:modified>
</cp:coreProperties>
</file>