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9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72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9441204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28dbdea1de_0_1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28dbdea1de_0_1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910828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819230b902_0_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819230b902_0_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941070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819230b902_0_9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Google Shape;141;g819230b902_0_9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469106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819230b902_0_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819230b902_0_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2233477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819230b902_0_1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Google Shape;155;g819230b902_0_1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196414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28dbdea1de_0_1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28dbdea1de_0_1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800926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819230b902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819230b902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292243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819230b902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819230b902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547137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819230b902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819230b902_0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767357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819230b902_0_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819230b902_0_8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954301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819230b902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819230b902_0_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59603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819230b902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819230b902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583007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819230b902_0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819230b902_0_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550716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Google Shape;16;p2"/>
          <p:cNvCxnSpPr/>
          <p:nvPr/>
        </p:nvCxnSpPr>
        <p:spPr>
          <a:xfrm>
            <a:off x="193092" y="-698"/>
            <a:ext cx="25800" cy="5141400"/>
          </a:xfrm>
          <a:prstGeom prst="straightConnector1">
            <a:avLst/>
          </a:prstGeom>
          <a:noFill/>
          <a:ln w="98425" cap="flat" cmpd="sng">
            <a:solidFill>
              <a:srgbClr val="009390"/>
            </a:solidFill>
            <a:prstDash val="solid"/>
            <a:miter lim="8000"/>
            <a:headEnd type="none" w="sm" len="sm"/>
            <a:tailEnd type="none" w="sm" len="sm"/>
          </a:ln>
        </p:spPr>
      </p:cxnSp>
      <p:cxnSp>
        <p:nvCxnSpPr>
          <p:cNvPr id="17" name="Google Shape;17;p2"/>
          <p:cNvCxnSpPr/>
          <p:nvPr/>
        </p:nvCxnSpPr>
        <p:spPr>
          <a:xfrm>
            <a:off x="286729" y="-698"/>
            <a:ext cx="25800" cy="5141400"/>
          </a:xfrm>
          <a:prstGeom prst="straightConnector1">
            <a:avLst/>
          </a:prstGeom>
          <a:noFill/>
          <a:ln w="69850" cap="flat" cmpd="sng">
            <a:solidFill>
              <a:srgbClr val="0070C0"/>
            </a:solidFill>
            <a:prstDash val="solid"/>
            <a:miter lim="8000"/>
            <a:headEnd type="none" w="sm" len="sm"/>
            <a:tailEnd type="none" w="sm" len="sm"/>
          </a:ln>
        </p:spPr>
      </p:cxnSp>
      <p:cxnSp>
        <p:nvCxnSpPr>
          <p:cNvPr id="18" name="Google Shape;18;p2"/>
          <p:cNvCxnSpPr/>
          <p:nvPr/>
        </p:nvCxnSpPr>
        <p:spPr>
          <a:xfrm>
            <a:off x="467989" y="-698"/>
            <a:ext cx="25800" cy="5141400"/>
          </a:xfrm>
          <a:prstGeom prst="straightConnector1">
            <a:avLst/>
          </a:prstGeom>
          <a:noFill/>
          <a:ln w="174625" cap="flat" cmpd="sng">
            <a:solidFill>
              <a:srgbClr val="002060"/>
            </a:solidFill>
            <a:prstDash val="solid"/>
            <a:miter lim="8000"/>
            <a:headEnd type="none" w="sm" len="sm"/>
            <a:tailEnd type="none" w="sm" len="sm"/>
          </a:ln>
        </p:spPr>
      </p:cxnSp>
      <p:cxnSp>
        <p:nvCxnSpPr>
          <p:cNvPr id="19" name="Google Shape;19;p2"/>
          <p:cNvCxnSpPr/>
          <p:nvPr/>
        </p:nvCxnSpPr>
        <p:spPr>
          <a:xfrm>
            <a:off x="367432" y="-698"/>
            <a:ext cx="25800" cy="5141400"/>
          </a:xfrm>
          <a:prstGeom prst="straightConnector1">
            <a:avLst/>
          </a:prstGeom>
          <a:noFill/>
          <a:ln w="98425" cap="flat" cmpd="sng">
            <a:solidFill>
              <a:srgbClr val="009390"/>
            </a:solidFill>
            <a:prstDash val="solid"/>
            <a:miter lim="8000"/>
            <a:headEnd type="none" w="sm" len="sm"/>
            <a:tailEnd type="none" w="sm" len="sm"/>
          </a:ln>
        </p:spPr>
      </p:cxnSp>
      <p:cxnSp>
        <p:nvCxnSpPr>
          <p:cNvPr id="20" name="Google Shape;20;p2"/>
          <p:cNvCxnSpPr/>
          <p:nvPr/>
        </p:nvCxnSpPr>
        <p:spPr>
          <a:xfrm>
            <a:off x="134257" y="-2775"/>
            <a:ext cx="25800" cy="5141400"/>
          </a:xfrm>
          <a:prstGeom prst="straightConnector1">
            <a:avLst/>
          </a:prstGeom>
          <a:noFill/>
          <a:ln w="69850" cap="flat" cmpd="sng">
            <a:solidFill>
              <a:srgbClr val="9DC3E6"/>
            </a:solidFill>
            <a:prstDash val="solid"/>
            <a:miter lim="8000"/>
            <a:headEnd type="none" w="sm" len="sm"/>
            <a:tailEnd type="none" w="sm" len="sm"/>
          </a:ln>
        </p:spPr>
      </p:cxnSp>
      <p:pic>
        <p:nvPicPr>
          <p:cNvPr id="21" name="Google Shape;21;p2" descr="PESB-Logo.jpg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147515" y="4228042"/>
            <a:ext cx="1925910" cy="677920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Google Shape;22;p2"/>
          <p:cNvSpPr txBox="1">
            <a:spLocks noGrp="1"/>
          </p:cNvSpPr>
          <p:nvPr>
            <p:ph type="ctrTitle"/>
          </p:nvPr>
        </p:nvSpPr>
        <p:spPr>
          <a:xfrm>
            <a:off x="801750" y="744575"/>
            <a:ext cx="80304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16387B"/>
              </a:buClr>
              <a:buSzPts val="5200"/>
              <a:buFont typeface="Calibri"/>
              <a:buNone/>
              <a:defRPr sz="5200">
                <a:solidFill>
                  <a:srgbClr val="16387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23" name="Google Shape;23;p2"/>
          <p:cNvSpPr txBox="1">
            <a:spLocks noGrp="1"/>
          </p:cNvSpPr>
          <p:nvPr>
            <p:ph type="subTitle" idx="1"/>
          </p:nvPr>
        </p:nvSpPr>
        <p:spPr>
          <a:xfrm>
            <a:off x="801900" y="2834125"/>
            <a:ext cx="80304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  <a:defRPr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24" name="Google Shape;24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idebar Only">
  <p:cSld name="BIG_NUMBER_1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65" name="Google Shape;65;p11"/>
          <p:cNvSpPr/>
          <p:nvPr/>
        </p:nvSpPr>
        <p:spPr>
          <a:xfrm>
            <a:off x="552450" y="0"/>
            <a:ext cx="8591400" cy="51435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68" name="Google Shape;68;p12"/>
          <p:cNvSpPr/>
          <p:nvPr/>
        </p:nvSpPr>
        <p:spPr>
          <a:xfrm>
            <a:off x="-76200" y="-57150"/>
            <a:ext cx="9306000" cy="52578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3"/>
          <p:cNvSpPr txBox="1">
            <a:spLocks noGrp="1"/>
          </p:cNvSpPr>
          <p:nvPr>
            <p:ph type="title"/>
          </p:nvPr>
        </p:nvSpPr>
        <p:spPr>
          <a:xfrm>
            <a:off x="801750" y="445025"/>
            <a:ext cx="8030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3"/>
          <p:cNvSpPr txBox="1">
            <a:spLocks noGrp="1"/>
          </p:cNvSpPr>
          <p:nvPr>
            <p:ph type="body" idx="1"/>
          </p:nvPr>
        </p:nvSpPr>
        <p:spPr>
          <a:xfrm>
            <a:off x="801900" y="1152475"/>
            <a:ext cx="80304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8" name="Google Shape;28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4"/>
          <p:cNvSpPr txBox="1">
            <a:spLocks noGrp="1"/>
          </p:cNvSpPr>
          <p:nvPr>
            <p:ph type="title"/>
          </p:nvPr>
        </p:nvSpPr>
        <p:spPr>
          <a:xfrm>
            <a:off x="801750" y="445025"/>
            <a:ext cx="8030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body" idx="1"/>
          </p:nvPr>
        </p:nvSpPr>
        <p:spPr>
          <a:xfrm>
            <a:off x="877928" y="1152475"/>
            <a:ext cx="37698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body" idx="2"/>
          </p:nvPr>
        </p:nvSpPr>
        <p:spPr>
          <a:xfrm>
            <a:off x="5138662" y="1152475"/>
            <a:ext cx="37698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3" name="Google Shape;33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5"/>
          <p:cNvSpPr txBox="1">
            <a:spLocks noGrp="1"/>
          </p:cNvSpPr>
          <p:nvPr>
            <p:ph type="title"/>
          </p:nvPr>
        </p:nvSpPr>
        <p:spPr>
          <a:xfrm>
            <a:off x="801750" y="445025"/>
            <a:ext cx="8030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8" name="Google Shape;38;p6"/>
          <p:cNvCxnSpPr/>
          <p:nvPr/>
        </p:nvCxnSpPr>
        <p:spPr>
          <a:xfrm>
            <a:off x="193092" y="-698"/>
            <a:ext cx="25800" cy="5141400"/>
          </a:xfrm>
          <a:prstGeom prst="straightConnector1">
            <a:avLst/>
          </a:prstGeom>
          <a:noFill/>
          <a:ln w="98425" cap="flat" cmpd="sng">
            <a:solidFill>
              <a:srgbClr val="009390"/>
            </a:solidFill>
            <a:prstDash val="solid"/>
            <a:miter lim="8000"/>
            <a:headEnd type="none" w="sm" len="sm"/>
            <a:tailEnd type="none" w="sm" len="sm"/>
          </a:ln>
        </p:spPr>
      </p:cxnSp>
      <p:cxnSp>
        <p:nvCxnSpPr>
          <p:cNvPr id="39" name="Google Shape;39;p6"/>
          <p:cNvCxnSpPr/>
          <p:nvPr/>
        </p:nvCxnSpPr>
        <p:spPr>
          <a:xfrm>
            <a:off x="286729" y="-698"/>
            <a:ext cx="25800" cy="5141400"/>
          </a:xfrm>
          <a:prstGeom prst="straightConnector1">
            <a:avLst/>
          </a:prstGeom>
          <a:noFill/>
          <a:ln w="69850" cap="flat" cmpd="sng">
            <a:solidFill>
              <a:srgbClr val="0070C0"/>
            </a:solidFill>
            <a:prstDash val="solid"/>
            <a:miter lim="8000"/>
            <a:headEnd type="none" w="sm" len="sm"/>
            <a:tailEnd type="none" w="sm" len="sm"/>
          </a:ln>
        </p:spPr>
      </p:cxnSp>
      <p:cxnSp>
        <p:nvCxnSpPr>
          <p:cNvPr id="40" name="Google Shape;40;p6"/>
          <p:cNvCxnSpPr/>
          <p:nvPr/>
        </p:nvCxnSpPr>
        <p:spPr>
          <a:xfrm>
            <a:off x="467989" y="-698"/>
            <a:ext cx="25800" cy="5141400"/>
          </a:xfrm>
          <a:prstGeom prst="straightConnector1">
            <a:avLst/>
          </a:prstGeom>
          <a:noFill/>
          <a:ln w="174625" cap="flat" cmpd="sng">
            <a:solidFill>
              <a:srgbClr val="002060"/>
            </a:solidFill>
            <a:prstDash val="solid"/>
            <a:miter lim="8000"/>
            <a:headEnd type="none" w="sm" len="sm"/>
            <a:tailEnd type="none" w="sm" len="sm"/>
          </a:ln>
        </p:spPr>
      </p:cxnSp>
      <p:cxnSp>
        <p:nvCxnSpPr>
          <p:cNvPr id="41" name="Google Shape;41;p6"/>
          <p:cNvCxnSpPr/>
          <p:nvPr/>
        </p:nvCxnSpPr>
        <p:spPr>
          <a:xfrm>
            <a:off x="367432" y="-698"/>
            <a:ext cx="25800" cy="5141400"/>
          </a:xfrm>
          <a:prstGeom prst="straightConnector1">
            <a:avLst/>
          </a:prstGeom>
          <a:noFill/>
          <a:ln w="98425" cap="flat" cmpd="sng">
            <a:solidFill>
              <a:srgbClr val="009390"/>
            </a:solidFill>
            <a:prstDash val="solid"/>
            <a:miter lim="8000"/>
            <a:headEnd type="none" w="sm" len="sm"/>
            <a:tailEnd type="none" w="sm" len="sm"/>
          </a:ln>
        </p:spPr>
      </p:cxnSp>
      <p:cxnSp>
        <p:nvCxnSpPr>
          <p:cNvPr id="42" name="Google Shape;42;p6"/>
          <p:cNvCxnSpPr/>
          <p:nvPr/>
        </p:nvCxnSpPr>
        <p:spPr>
          <a:xfrm>
            <a:off x="134257" y="-2775"/>
            <a:ext cx="25800" cy="5141400"/>
          </a:xfrm>
          <a:prstGeom prst="straightConnector1">
            <a:avLst/>
          </a:prstGeom>
          <a:noFill/>
          <a:ln w="69850" cap="flat" cmpd="sng">
            <a:solidFill>
              <a:srgbClr val="9DC3E6"/>
            </a:solidFill>
            <a:prstDash val="solid"/>
            <a:miter lim="8000"/>
            <a:headEnd type="none" w="sm" len="sm"/>
            <a:tailEnd type="none" w="sm" len="sm"/>
          </a:ln>
        </p:spPr>
      </p:cxnSp>
      <p:pic>
        <p:nvPicPr>
          <p:cNvPr id="43" name="Google Shape;43;p6" descr="PESB-Logo.jpg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147515" y="4228042"/>
            <a:ext cx="1925910" cy="677920"/>
          </a:xfrm>
          <a:prstGeom prst="rect">
            <a:avLst/>
          </a:prstGeom>
          <a:noFill/>
          <a:ln>
            <a:noFill/>
          </a:ln>
        </p:spPr>
      </p:pic>
      <p:sp>
        <p:nvSpPr>
          <p:cNvPr id="44" name="Google Shape;44;p6"/>
          <p:cNvSpPr txBox="1">
            <a:spLocks noGrp="1"/>
          </p:cNvSpPr>
          <p:nvPr>
            <p:ph type="title"/>
          </p:nvPr>
        </p:nvSpPr>
        <p:spPr>
          <a:xfrm>
            <a:off x="8451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1"/>
          </p:nvPr>
        </p:nvSpPr>
        <p:spPr>
          <a:xfrm>
            <a:off x="8451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 txBox="1">
            <a:spLocks noGrp="1"/>
          </p:cNvSpPr>
          <p:nvPr>
            <p:ph type="title"/>
          </p:nvPr>
        </p:nvSpPr>
        <p:spPr>
          <a:xfrm>
            <a:off x="895350" y="450150"/>
            <a:ext cx="75771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title"/>
          </p:nvPr>
        </p:nvSpPr>
        <p:spPr>
          <a:xfrm>
            <a:off x="809625" y="1233175"/>
            <a:ext cx="35010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ubTitle" idx="1"/>
          </p:nvPr>
        </p:nvSpPr>
        <p:spPr>
          <a:xfrm>
            <a:off x="809625" y="2803075"/>
            <a:ext cx="35010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4" name="Google Shape;54;p8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5" name="Google Shape;55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9"/>
          <p:cNvSpPr txBox="1">
            <a:spLocks noGrp="1"/>
          </p:cNvSpPr>
          <p:nvPr>
            <p:ph type="body" idx="1"/>
          </p:nvPr>
        </p:nvSpPr>
        <p:spPr>
          <a:xfrm>
            <a:off x="7689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0"/>
          <p:cNvSpPr txBox="1">
            <a:spLocks noGrp="1"/>
          </p:cNvSpPr>
          <p:nvPr>
            <p:ph type="title" hasCustomPrompt="1"/>
          </p:nvPr>
        </p:nvSpPr>
        <p:spPr>
          <a:xfrm>
            <a:off x="809625" y="1106125"/>
            <a:ext cx="8022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61" name="Google Shape;61;p10"/>
          <p:cNvSpPr txBox="1">
            <a:spLocks noGrp="1"/>
          </p:cNvSpPr>
          <p:nvPr>
            <p:ph type="body" idx="1"/>
          </p:nvPr>
        </p:nvSpPr>
        <p:spPr>
          <a:xfrm>
            <a:off x="809700" y="3152225"/>
            <a:ext cx="8022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Google Shape;6;p1"/>
          <p:cNvCxnSpPr/>
          <p:nvPr/>
        </p:nvCxnSpPr>
        <p:spPr>
          <a:xfrm>
            <a:off x="193088" y="-83575"/>
            <a:ext cx="25800" cy="5322300"/>
          </a:xfrm>
          <a:prstGeom prst="straightConnector1">
            <a:avLst/>
          </a:prstGeom>
          <a:noFill/>
          <a:ln w="98425" cap="flat" cmpd="sng">
            <a:solidFill>
              <a:srgbClr val="009390"/>
            </a:solidFill>
            <a:prstDash val="solid"/>
            <a:miter lim="8000"/>
            <a:headEnd type="none" w="sm" len="sm"/>
            <a:tailEnd type="none" w="sm" len="sm"/>
          </a:ln>
        </p:spPr>
      </p:cxnSp>
      <p:cxnSp>
        <p:nvCxnSpPr>
          <p:cNvPr id="7" name="Google Shape;7;p1"/>
          <p:cNvCxnSpPr/>
          <p:nvPr/>
        </p:nvCxnSpPr>
        <p:spPr>
          <a:xfrm>
            <a:off x="286731" y="-83575"/>
            <a:ext cx="25800" cy="5322300"/>
          </a:xfrm>
          <a:prstGeom prst="straightConnector1">
            <a:avLst/>
          </a:prstGeom>
          <a:noFill/>
          <a:ln w="69850" cap="flat" cmpd="sng">
            <a:solidFill>
              <a:srgbClr val="0070C0"/>
            </a:solidFill>
            <a:prstDash val="solid"/>
            <a:miter lim="8000"/>
            <a:headEnd type="none" w="sm" len="sm"/>
            <a:tailEnd type="none" w="sm" len="sm"/>
          </a:ln>
        </p:spPr>
      </p:cxnSp>
      <p:cxnSp>
        <p:nvCxnSpPr>
          <p:cNvPr id="8" name="Google Shape;8;p1"/>
          <p:cNvCxnSpPr/>
          <p:nvPr/>
        </p:nvCxnSpPr>
        <p:spPr>
          <a:xfrm>
            <a:off x="468000" y="-83575"/>
            <a:ext cx="25800" cy="5322300"/>
          </a:xfrm>
          <a:prstGeom prst="straightConnector1">
            <a:avLst/>
          </a:prstGeom>
          <a:noFill/>
          <a:ln w="174625" cap="flat" cmpd="sng">
            <a:solidFill>
              <a:srgbClr val="002060"/>
            </a:solidFill>
            <a:prstDash val="solid"/>
            <a:miter lim="8000"/>
            <a:headEnd type="none" w="sm" len="sm"/>
            <a:tailEnd type="none" w="sm" len="sm"/>
          </a:ln>
        </p:spPr>
      </p:cxnSp>
      <p:cxnSp>
        <p:nvCxnSpPr>
          <p:cNvPr id="9" name="Google Shape;9;p1"/>
          <p:cNvCxnSpPr/>
          <p:nvPr/>
        </p:nvCxnSpPr>
        <p:spPr>
          <a:xfrm>
            <a:off x="367438" y="-83575"/>
            <a:ext cx="25800" cy="5322300"/>
          </a:xfrm>
          <a:prstGeom prst="straightConnector1">
            <a:avLst/>
          </a:prstGeom>
          <a:noFill/>
          <a:ln w="98425" cap="flat" cmpd="sng">
            <a:solidFill>
              <a:srgbClr val="009390"/>
            </a:solidFill>
            <a:prstDash val="solid"/>
            <a:miter lim="8000"/>
            <a:headEnd type="none" w="sm" len="sm"/>
            <a:tailEnd type="none" w="sm" len="sm"/>
          </a:ln>
        </p:spPr>
      </p:cxnSp>
      <p:cxnSp>
        <p:nvCxnSpPr>
          <p:cNvPr id="10" name="Google Shape;10;p1"/>
          <p:cNvCxnSpPr/>
          <p:nvPr/>
        </p:nvCxnSpPr>
        <p:spPr>
          <a:xfrm>
            <a:off x="134250" y="-85725"/>
            <a:ext cx="25800" cy="5322300"/>
          </a:xfrm>
          <a:prstGeom prst="straightConnector1">
            <a:avLst/>
          </a:prstGeom>
          <a:noFill/>
          <a:ln w="69850" cap="flat" cmpd="sng">
            <a:solidFill>
              <a:srgbClr val="9DC3E6"/>
            </a:solidFill>
            <a:prstDash val="solid"/>
            <a:miter lim="8000"/>
            <a:headEnd type="none" w="sm" len="sm"/>
            <a:tailEnd type="none" w="sm" len="sm"/>
          </a:ln>
        </p:spPr>
      </p:cxnSp>
      <p:pic>
        <p:nvPicPr>
          <p:cNvPr id="11" name="Google Shape;11;p1" descr="PESB-Logo.jpg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7147515" y="4228042"/>
            <a:ext cx="1925910" cy="677920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Google Shape;12;p1"/>
          <p:cNvSpPr txBox="1">
            <a:spLocks noGrp="1"/>
          </p:cNvSpPr>
          <p:nvPr>
            <p:ph type="title"/>
          </p:nvPr>
        </p:nvSpPr>
        <p:spPr>
          <a:xfrm>
            <a:off x="801750" y="445025"/>
            <a:ext cx="80304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16387B"/>
              </a:buClr>
              <a:buSzPts val="2800"/>
              <a:buFont typeface="Calibri"/>
              <a:buNone/>
              <a:defRPr sz="2800">
                <a:solidFill>
                  <a:srgbClr val="16387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body" idx="1"/>
          </p:nvPr>
        </p:nvSpPr>
        <p:spPr>
          <a:xfrm>
            <a:off x="801900" y="1152475"/>
            <a:ext cx="80304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●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○"/>
              <a:defRPr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lvl="2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■"/>
              <a:defRPr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lvl="3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●"/>
              <a:defRPr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lvl="4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○"/>
              <a:defRPr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lvl="5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■"/>
              <a:defRPr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lvl="6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●"/>
              <a:defRPr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lvl="7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○"/>
              <a:defRPr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lvl="8" indent="-3175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Calibri"/>
              <a:buChar char="■"/>
              <a:defRPr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buNone/>
              <a:defRPr sz="1000">
                <a:solidFill>
                  <a:schemeClr val="dk2"/>
                </a:solidFill>
              </a:defRPr>
            </a:lvl1pPr>
            <a:lvl2pPr lvl="1" algn="r" rtl="0">
              <a:buNone/>
              <a:defRPr sz="1000">
                <a:solidFill>
                  <a:schemeClr val="dk2"/>
                </a:solidFill>
              </a:defRPr>
            </a:lvl2pPr>
            <a:lvl3pPr lvl="2" algn="r" rtl="0">
              <a:buNone/>
              <a:defRPr sz="1000">
                <a:solidFill>
                  <a:schemeClr val="dk2"/>
                </a:solidFill>
              </a:defRPr>
            </a:lvl3pPr>
            <a:lvl4pPr lvl="3" algn="r" rtl="0">
              <a:buNone/>
              <a:defRPr sz="1000">
                <a:solidFill>
                  <a:schemeClr val="dk2"/>
                </a:solidFill>
              </a:defRPr>
            </a:lvl4pPr>
            <a:lvl5pPr lvl="4" algn="r" rtl="0">
              <a:buNone/>
              <a:defRPr sz="1000">
                <a:solidFill>
                  <a:schemeClr val="dk2"/>
                </a:solidFill>
              </a:defRPr>
            </a:lvl5pPr>
            <a:lvl6pPr lvl="5" algn="r" rtl="0">
              <a:buNone/>
              <a:defRPr sz="1000">
                <a:solidFill>
                  <a:schemeClr val="dk2"/>
                </a:solidFill>
              </a:defRPr>
            </a:lvl6pPr>
            <a:lvl7pPr lvl="6" algn="r" rtl="0">
              <a:buNone/>
              <a:defRPr sz="1000">
                <a:solidFill>
                  <a:schemeClr val="dk2"/>
                </a:solidFill>
              </a:defRPr>
            </a:lvl7pPr>
            <a:lvl8pPr lvl="7" algn="r" rtl="0">
              <a:buNone/>
              <a:defRPr sz="1000">
                <a:solidFill>
                  <a:schemeClr val="dk2"/>
                </a:solidFill>
              </a:defRPr>
            </a:lvl8pPr>
            <a:lvl9pPr lvl="8" algn="r" rtl="0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3"/>
          <p:cNvSpPr txBox="1">
            <a:spLocks noGrp="1"/>
          </p:cNvSpPr>
          <p:nvPr>
            <p:ph type="ctrTitle"/>
          </p:nvPr>
        </p:nvSpPr>
        <p:spPr>
          <a:xfrm>
            <a:off x="801750" y="744575"/>
            <a:ext cx="80304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Tab 04 - Review of key performance indicators</a:t>
            </a:r>
            <a:endParaRPr/>
          </a:p>
        </p:txBody>
      </p:sp>
      <p:sp>
        <p:nvSpPr>
          <p:cNvPr id="74" name="Google Shape;74;p13"/>
          <p:cNvSpPr txBox="1">
            <a:spLocks noGrp="1"/>
          </p:cNvSpPr>
          <p:nvPr>
            <p:ph type="subTitle" idx="1"/>
          </p:nvPr>
        </p:nvSpPr>
        <p:spPr>
          <a:xfrm>
            <a:off x="801900" y="2834125"/>
            <a:ext cx="80304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75;p13"/>
          <p:cNvSpPr txBox="1"/>
          <p:nvPr/>
        </p:nvSpPr>
        <p:spPr>
          <a:xfrm>
            <a:off x="801750" y="4457700"/>
            <a:ext cx="6208500" cy="57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16387B"/>
                </a:solidFill>
                <a:latin typeface="Calibri"/>
                <a:ea typeface="Calibri"/>
                <a:cs typeface="Calibri"/>
                <a:sym typeface="Calibri"/>
              </a:rPr>
              <a:t>Nicholas Gillon   Virtual Board Meeting                     03/19/20</a:t>
            </a:r>
            <a:endParaRPr>
              <a:solidFill>
                <a:srgbClr val="16387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2"/>
          <p:cNvSpPr txBox="1">
            <a:spLocks noGrp="1"/>
          </p:cNvSpPr>
          <p:nvPr>
            <p:ph type="title"/>
          </p:nvPr>
        </p:nvSpPr>
        <p:spPr>
          <a:xfrm>
            <a:off x="801750" y="445025"/>
            <a:ext cx="8030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Indicators Identified to Pilot</a:t>
            </a:r>
            <a:endParaRPr/>
          </a:p>
        </p:txBody>
      </p:sp>
      <p:sp>
        <p:nvSpPr>
          <p:cNvPr id="137" name="Google Shape;137;p22"/>
          <p:cNvSpPr txBox="1">
            <a:spLocks noGrp="1"/>
          </p:cNvSpPr>
          <p:nvPr>
            <p:ph type="body" idx="1"/>
          </p:nvPr>
        </p:nvSpPr>
        <p:spPr>
          <a:xfrm>
            <a:off x="597300" y="1152475"/>
            <a:ext cx="85467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 b="1"/>
              <a:t>Teacher / principal public school persistence - 5 year</a:t>
            </a:r>
            <a:endParaRPr sz="2000" b="1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 b="1"/>
              <a:t>edTPA task level </a:t>
            </a:r>
            <a:endParaRPr sz="2000" b="1"/>
          </a:p>
        </p:txBody>
      </p:sp>
      <p:sp>
        <p:nvSpPr>
          <p:cNvPr id="138" name="Google Shape;138;p2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10</a:t>
            </a:fld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3"/>
          <p:cNvSpPr txBox="1">
            <a:spLocks noGrp="1"/>
          </p:cNvSpPr>
          <p:nvPr>
            <p:ph type="title"/>
          </p:nvPr>
        </p:nvSpPr>
        <p:spPr>
          <a:xfrm>
            <a:off x="801750" y="445025"/>
            <a:ext cx="8030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Indicators Identified to Pilot</a:t>
            </a:r>
            <a:endParaRPr/>
          </a:p>
        </p:txBody>
      </p:sp>
      <p:sp>
        <p:nvSpPr>
          <p:cNvPr id="144" name="Google Shape;144;p23"/>
          <p:cNvSpPr txBox="1">
            <a:spLocks noGrp="1"/>
          </p:cNvSpPr>
          <p:nvPr>
            <p:ph type="body" idx="1"/>
          </p:nvPr>
        </p:nvSpPr>
        <p:spPr>
          <a:xfrm>
            <a:off x="597300" y="1152475"/>
            <a:ext cx="85467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/>
              <a:t>Teacher / principal public school persistence</a:t>
            </a:r>
            <a:endParaRPr sz="2000" b="1"/>
          </a:p>
          <a:p>
            <a:pPr marL="457200" lvl="0" indent="-355600" algn="l" rtl="0">
              <a:spcBef>
                <a:spcPts val="160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Initially developed to assess persistence at 1 year following completion</a:t>
            </a:r>
            <a:endParaRPr sz="200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Data were not available to assess at 3 years following completion</a:t>
            </a:r>
            <a:endParaRPr sz="200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Staff recommend consequential analysis at the 3 year time point, and information-only analysis at the 5 year time point. </a:t>
            </a:r>
            <a:endParaRPr sz="20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000"/>
              <a:t>Revision would entail continuing to analyze and report the indicator measured at the 1 / 3 year time point(s), and add non-consequential measurement at the 5 year time point. </a:t>
            </a:r>
            <a:endParaRPr sz="2000"/>
          </a:p>
        </p:txBody>
      </p:sp>
      <p:sp>
        <p:nvSpPr>
          <p:cNvPr id="145" name="Google Shape;145;p2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11</a:t>
            </a:fld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4"/>
          <p:cNvSpPr txBox="1">
            <a:spLocks noGrp="1"/>
          </p:cNvSpPr>
          <p:nvPr>
            <p:ph type="title"/>
          </p:nvPr>
        </p:nvSpPr>
        <p:spPr>
          <a:xfrm>
            <a:off x="801750" y="445025"/>
            <a:ext cx="8030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Indicators Identified to Pilot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" name="Google Shape;151;p24"/>
          <p:cNvSpPr txBox="1">
            <a:spLocks noGrp="1"/>
          </p:cNvSpPr>
          <p:nvPr>
            <p:ph type="body" idx="1"/>
          </p:nvPr>
        </p:nvSpPr>
        <p:spPr>
          <a:xfrm>
            <a:off x="597300" y="923875"/>
            <a:ext cx="85467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/>
              <a:t>edTPA task level </a:t>
            </a:r>
            <a:endParaRPr sz="2000" b="1"/>
          </a:p>
          <a:p>
            <a:pPr marL="457200" lvl="0" indent="-355600" algn="l" rtl="0">
              <a:spcBef>
                <a:spcPts val="160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Three levels of data are available - assessment level, task level, rubric level. </a:t>
            </a:r>
            <a:endParaRPr sz="200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Currently PESB collects data at the rubric level but analyzes at the assessment level. </a:t>
            </a:r>
            <a:endParaRPr sz="200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Task level information - planning, instruction, and assessment could provide programs with more actionable information. </a:t>
            </a:r>
            <a:endParaRPr sz="20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000"/>
              <a:t>Revision would entail continuing to analyze and report the indicator measured at assessment level, and add a pilot indicator measuring the task level.  </a:t>
            </a:r>
            <a:endParaRPr sz="2000"/>
          </a:p>
        </p:txBody>
      </p:sp>
      <p:sp>
        <p:nvSpPr>
          <p:cNvPr id="152" name="Google Shape;152;p2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12</a:t>
            </a:fld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5"/>
          <p:cNvSpPr txBox="1">
            <a:spLocks noGrp="1"/>
          </p:cNvSpPr>
          <p:nvPr>
            <p:ph type="title"/>
          </p:nvPr>
        </p:nvSpPr>
        <p:spPr>
          <a:xfrm>
            <a:off x="801750" y="445025"/>
            <a:ext cx="8030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Next Steps</a:t>
            </a:r>
            <a:endParaRPr/>
          </a:p>
        </p:txBody>
      </p:sp>
      <p:sp>
        <p:nvSpPr>
          <p:cNvPr id="158" name="Google Shape;158;p25"/>
          <p:cNvSpPr txBox="1">
            <a:spLocks noGrp="1"/>
          </p:cNvSpPr>
          <p:nvPr>
            <p:ph type="body" idx="1"/>
          </p:nvPr>
        </p:nvSpPr>
        <p:spPr>
          <a:xfrm>
            <a:off x="801750" y="1132275"/>
            <a:ext cx="80304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b="1"/>
              <a:t>Indicator(s) retained</a:t>
            </a:r>
            <a:r>
              <a:rPr lang="en"/>
              <a:t> will be used in consequential analysis of 2019-20 annual data. Program providers will receive program reports in April, 2020. 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b="1"/>
              <a:t>Indicator(s) to redevelop and revise </a:t>
            </a:r>
            <a:r>
              <a:rPr lang="en"/>
              <a:t>will be used as they are in consequential analysis of 2019-20 annual data. Staff will collaborate with stakeholders to improve for use in consequential analysis of 2020-21 annual data.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b="1"/>
              <a:t>Indicator(s) identified to pilot</a:t>
            </a:r>
            <a:r>
              <a:rPr lang="en"/>
              <a:t> will be developed and modeled on 2019-20 and 2020-21 annual data. Staff will return in March 2021 to share the results and seek a decision on consequentiality of these indicators for the April 2021 program reports. 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b="1"/>
              <a:t>Staff will return in May</a:t>
            </a:r>
            <a:r>
              <a:rPr lang="en"/>
              <a:t> for motions on these indicators</a:t>
            </a:r>
            <a:endParaRPr/>
          </a:p>
        </p:txBody>
      </p:sp>
      <p:sp>
        <p:nvSpPr>
          <p:cNvPr id="159" name="Google Shape;159;p2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13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4"/>
          <p:cNvSpPr txBox="1">
            <a:spLocks noGrp="1"/>
          </p:cNvSpPr>
          <p:nvPr>
            <p:ph type="title"/>
          </p:nvPr>
        </p:nvSpPr>
        <p:spPr>
          <a:xfrm>
            <a:off x="801750" y="445025"/>
            <a:ext cx="8030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Tab 04 Overview</a:t>
            </a:r>
            <a:endParaRPr/>
          </a:p>
        </p:txBody>
      </p:sp>
      <p:sp>
        <p:nvSpPr>
          <p:cNvPr id="81" name="Google Shape;81;p1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  <p:sp>
        <p:nvSpPr>
          <p:cNvPr id="82" name="Google Shape;82;p14"/>
          <p:cNvSpPr txBox="1"/>
          <p:nvPr/>
        </p:nvSpPr>
        <p:spPr>
          <a:xfrm>
            <a:off x="801900" y="1152475"/>
            <a:ext cx="80304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●"/>
            </a:pPr>
            <a:r>
              <a:rPr lang="en" sz="2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Periodic Review of Domains, Components and Indicators</a:t>
            </a:r>
            <a:endParaRPr sz="20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55600" algn="just" rtl="0">
              <a:spcBef>
                <a:spcPts val="0"/>
              </a:spcBef>
              <a:spcAft>
                <a:spcPts val="0"/>
              </a:spcAft>
              <a:buSzPts val="2000"/>
              <a:buFont typeface="Calibri"/>
              <a:buChar char="●"/>
            </a:pPr>
            <a:r>
              <a:rPr lang="en" sz="2000">
                <a:latin typeface="Calibri"/>
                <a:ea typeface="Calibri"/>
                <a:cs typeface="Calibri"/>
                <a:sym typeface="Calibri"/>
              </a:rPr>
              <a:t>Considering in these changes in four categories</a:t>
            </a:r>
            <a:endParaRPr sz="20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Font typeface="Calibri"/>
              <a:buChar char="○"/>
            </a:pPr>
            <a:r>
              <a:rPr lang="en" sz="2000">
                <a:latin typeface="Calibri"/>
                <a:ea typeface="Calibri"/>
                <a:cs typeface="Calibri"/>
                <a:sym typeface="Calibri"/>
              </a:rPr>
              <a:t>Indicators identified to retain</a:t>
            </a:r>
            <a:endParaRPr sz="2000"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Font typeface="Calibri"/>
              <a:buChar char="○"/>
            </a:pPr>
            <a:r>
              <a:rPr lang="en" sz="2000">
                <a:latin typeface="Calibri"/>
                <a:ea typeface="Calibri"/>
                <a:cs typeface="Calibri"/>
                <a:sym typeface="Calibri"/>
              </a:rPr>
              <a:t>Indicators identified to redevelop</a:t>
            </a:r>
            <a:endParaRPr sz="2000"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Font typeface="Calibri"/>
              <a:buChar char="○"/>
            </a:pPr>
            <a:r>
              <a:rPr lang="en" sz="2000">
                <a:latin typeface="Calibri"/>
                <a:ea typeface="Calibri"/>
                <a:cs typeface="Calibri"/>
                <a:sym typeface="Calibri"/>
              </a:rPr>
              <a:t>Indicators identified to revise</a:t>
            </a:r>
            <a:endParaRPr sz="2000"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Font typeface="Calibri"/>
              <a:buChar char="○"/>
            </a:pPr>
            <a:r>
              <a:rPr lang="en" sz="2000">
                <a:latin typeface="Calibri"/>
                <a:ea typeface="Calibri"/>
                <a:cs typeface="Calibri"/>
                <a:sym typeface="Calibri"/>
              </a:rPr>
              <a:t>Indicators identified to pilot</a:t>
            </a:r>
            <a:endParaRPr sz="20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Font typeface="Calibri"/>
              <a:buChar char="●"/>
            </a:pPr>
            <a:r>
              <a:rPr lang="en" sz="2000">
                <a:latin typeface="Calibri"/>
                <a:ea typeface="Calibri"/>
                <a:cs typeface="Calibri"/>
                <a:sym typeface="Calibri"/>
              </a:rPr>
              <a:t>Staff will return in May for motion opportunity on these indicators</a:t>
            </a:r>
            <a:endParaRPr sz="2000">
              <a:latin typeface="Calibri"/>
              <a:ea typeface="Calibri"/>
              <a:cs typeface="Calibri"/>
              <a:sym typeface="Calibri"/>
            </a:endParaRPr>
          </a:p>
          <a:p>
            <a:pPr marL="9144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1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200" b="1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200" b="1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200" b="1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5"/>
          <p:cNvSpPr txBox="1">
            <a:spLocks noGrp="1"/>
          </p:cNvSpPr>
          <p:nvPr>
            <p:ph type="title"/>
          </p:nvPr>
        </p:nvSpPr>
        <p:spPr>
          <a:xfrm>
            <a:off x="801750" y="445025"/>
            <a:ext cx="8030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Indicators Identified to Retain</a:t>
            </a:r>
            <a:endParaRPr/>
          </a:p>
        </p:txBody>
      </p:sp>
      <p:sp>
        <p:nvSpPr>
          <p:cNvPr id="88" name="Google Shape;88;p15"/>
          <p:cNvSpPr txBox="1">
            <a:spLocks noGrp="1"/>
          </p:cNvSpPr>
          <p:nvPr>
            <p:ph type="body" idx="1"/>
          </p:nvPr>
        </p:nvSpPr>
        <p:spPr>
          <a:xfrm>
            <a:off x="801900" y="1152475"/>
            <a:ext cx="80304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/>
          </a:p>
          <a:p>
            <a:pPr marL="45720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 b="1"/>
              <a:t>Endorsement assessments</a:t>
            </a:r>
            <a:endParaRPr sz="2000" b="1"/>
          </a:p>
          <a:p>
            <a:pPr marL="45720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 b="1"/>
              <a:t>edTPA: Program to national </a:t>
            </a:r>
            <a:endParaRPr sz="2000" b="1"/>
          </a:p>
          <a:p>
            <a:pPr marL="45720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 b="1"/>
              <a:t>edTPA: Program to state</a:t>
            </a:r>
            <a:endParaRPr sz="2000" b="1"/>
          </a:p>
          <a:p>
            <a:pPr marL="45720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 b="1"/>
              <a:t>Teacher / Principal completion rate by race/ethnicity </a:t>
            </a:r>
            <a:endParaRPr sz="2000" b="1"/>
          </a:p>
          <a:p>
            <a:pPr marL="45720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 b="1"/>
              <a:t>Teacher / Principal completion rate by gender</a:t>
            </a:r>
            <a:endParaRPr sz="2000" b="1"/>
          </a:p>
          <a:p>
            <a:pPr marL="45720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 b="1"/>
              <a:t>Teacher / Principal completer P-12 Washington public school employment</a:t>
            </a:r>
            <a:endParaRPr sz="2000" b="1"/>
          </a:p>
        </p:txBody>
      </p:sp>
      <p:sp>
        <p:nvSpPr>
          <p:cNvPr id="89" name="Google Shape;89;p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6"/>
          <p:cNvSpPr txBox="1">
            <a:spLocks noGrp="1"/>
          </p:cNvSpPr>
          <p:nvPr>
            <p:ph type="title"/>
          </p:nvPr>
        </p:nvSpPr>
        <p:spPr>
          <a:xfrm>
            <a:off x="801750" y="445025"/>
            <a:ext cx="8030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Indicator Identified to Redevelop</a:t>
            </a:r>
            <a:endParaRPr/>
          </a:p>
        </p:txBody>
      </p:sp>
      <p:sp>
        <p:nvSpPr>
          <p:cNvPr id="95" name="Google Shape;95;p16"/>
          <p:cNvSpPr txBox="1">
            <a:spLocks noGrp="1"/>
          </p:cNvSpPr>
          <p:nvPr>
            <p:ph type="body" idx="1"/>
          </p:nvPr>
        </p:nvSpPr>
        <p:spPr>
          <a:xfrm>
            <a:off x="801900" y="1152475"/>
            <a:ext cx="80304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/>
              <a:t>Teacher / principal completion rate by gender</a:t>
            </a:r>
            <a:endParaRPr sz="2000" b="1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1"/>
          </a:p>
          <a:p>
            <a:pPr marL="91440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Teachers - gender disparity most pronounced at the endorsement level</a:t>
            </a:r>
            <a:endParaRPr sz="2000"/>
          </a:p>
          <a:p>
            <a:pPr marL="91440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Principals - Teacher workforce over represents females</a:t>
            </a:r>
            <a:endParaRPr sz="20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Redevelopment for teachers would involve adjusting the comparison to consider the endorsement level</a:t>
            </a:r>
            <a:endParaRPr sz="20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Redevelopment for principal programs would entail adjusting the thresholds to better reflect the intent of the indicator</a:t>
            </a:r>
            <a:endParaRPr sz="20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/>
          </a:p>
        </p:txBody>
      </p:sp>
      <p:sp>
        <p:nvSpPr>
          <p:cNvPr id="96" name="Google Shape;96;p1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4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7"/>
          <p:cNvSpPr txBox="1">
            <a:spLocks noGrp="1"/>
          </p:cNvSpPr>
          <p:nvPr>
            <p:ph type="title"/>
          </p:nvPr>
        </p:nvSpPr>
        <p:spPr>
          <a:xfrm>
            <a:off x="801750" y="445025"/>
            <a:ext cx="8030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Indicators Identified to Revise</a:t>
            </a:r>
            <a:endParaRPr/>
          </a:p>
        </p:txBody>
      </p:sp>
      <p:sp>
        <p:nvSpPr>
          <p:cNvPr id="102" name="Google Shape;102;p17"/>
          <p:cNvSpPr txBox="1">
            <a:spLocks noGrp="1"/>
          </p:cNvSpPr>
          <p:nvPr>
            <p:ph type="body" idx="1"/>
          </p:nvPr>
        </p:nvSpPr>
        <p:spPr>
          <a:xfrm>
            <a:off x="597300" y="1152475"/>
            <a:ext cx="85467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1"/>
          </a:p>
          <a:p>
            <a:pPr marL="45720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 b="1"/>
              <a:t>Teacher / principal average GPA and GPA percentile</a:t>
            </a:r>
            <a:endParaRPr sz="2000" b="1"/>
          </a:p>
          <a:p>
            <a:pPr marL="45720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 b="1"/>
              <a:t>Teacher / principal candidate: institution gender</a:t>
            </a:r>
            <a:endParaRPr sz="2000" b="1"/>
          </a:p>
          <a:p>
            <a:pPr marL="45720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 b="1"/>
              <a:t>Teacher / principal candidate: institution race/ethnicity</a:t>
            </a:r>
            <a:endParaRPr sz="2000" b="1"/>
          </a:p>
          <a:p>
            <a:pPr marL="45720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 b="1"/>
              <a:t>Teacher / principal public school persistence</a:t>
            </a:r>
            <a:endParaRPr sz="2000" b="1"/>
          </a:p>
        </p:txBody>
      </p:sp>
      <p:sp>
        <p:nvSpPr>
          <p:cNvPr id="103" name="Google Shape;103;p1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5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8"/>
          <p:cNvSpPr txBox="1">
            <a:spLocks noGrp="1"/>
          </p:cNvSpPr>
          <p:nvPr>
            <p:ph type="title"/>
          </p:nvPr>
        </p:nvSpPr>
        <p:spPr>
          <a:xfrm>
            <a:off x="801750" y="445025"/>
            <a:ext cx="8030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Indicators Identified to Revise</a:t>
            </a:r>
            <a:endParaRPr/>
          </a:p>
        </p:txBody>
      </p:sp>
      <p:sp>
        <p:nvSpPr>
          <p:cNvPr id="109" name="Google Shape;109;p18"/>
          <p:cNvSpPr txBox="1">
            <a:spLocks noGrp="1"/>
          </p:cNvSpPr>
          <p:nvPr>
            <p:ph type="body" idx="1"/>
          </p:nvPr>
        </p:nvSpPr>
        <p:spPr>
          <a:xfrm>
            <a:off x="597300" y="1152475"/>
            <a:ext cx="85467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/>
              <a:t>Teacher / principal average GPA and GPA percentile</a:t>
            </a:r>
            <a:endParaRPr sz="2000" b="1"/>
          </a:p>
          <a:p>
            <a:pPr marL="457200" lvl="0" indent="-355600" algn="l" rtl="0">
              <a:spcBef>
                <a:spcPts val="160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Initially developed as a measure of quality, via selectivity </a:t>
            </a:r>
            <a:endParaRPr sz="2000"/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sz="2000"/>
              <a:t>Programs vary in degrees granted and candidates’ previous degree level</a:t>
            </a:r>
            <a:endParaRPr sz="2000"/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sz="2000"/>
              <a:t>A common measure, in-program, GPA would be challenging to develop and would not measure selectivity as intended</a:t>
            </a:r>
            <a:endParaRPr sz="20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000"/>
              <a:t>Revision would entail continuing analysis and reporting on this indicator but it would not, on its own, trigger the IBPR intervention cycle.</a:t>
            </a:r>
            <a:endParaRPr sz="2000"/>
          </a:p>
        </p:txBody>
      </p:sp>
      <p:sp>
        <p:nvSpPr>
          <p:cNvPr id="110" name="Google Shape;110;p1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6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9"/>
          <p:cNvSpPr txBox="1">
            <a:spLocks noGrp="1"/>
          </p:cNvSpPr>
          <p:nvPr>
            <p:ph type="title"/>
          </p:nvPr>
        </p:nvSpPr>
        <p:spPr>
          <a:xfrm>
            <a:off x="801750" y="445025"/>
            <a:ext cx="8030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Indicators Identified to Revise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16;p19"/>
          <p:cNvSpPr txBox="1">
            <a:spLocks noGrp="1"/>
          </p:cNvSpPr>
          <p:nvPr>
            <p:ph type="body" idx="1"/>
          </p:nvPr>
        </p:nvSpPr>
        <p:spPr>
          <a:xfrm>
            <a:off x="597300" y="1152475"/>
            <a:ext cx="85467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/>
              <a:t>Teacher / principal candidate: institution gender</a:t>
            </a:r>
            <a:endParaRPr sz="2000" b="1"/>
          </a:p>
          <a:p>
            <a:pPr marL="457200" lvl="0" indent="-355600" algn="l" rtl="0">
              <a:spcBef>
                <a:spcPts val="160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Initially developed when all programs were housed in colleges/universities</a:t>
            </a:r>
            <a:endParaRPr sz="200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Currently cannot be applied to all preparation programs</a:t>
            </a:r>
            <a:endParaRPr sz="200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Comparing programs’ cohorts to state and local student and educator workforce provides a closer and more valuable comparison </a:t>
            </a:r>
            <a:endParaRPr sz="20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000"/>
              <a:t>Revision would entail adjusting the comparison from host college/university to both state and local educator workforce and student populations</a:t>
            </a:r>
            <a:endParaRPr sz="2000"/>
          </a:p>
        </p:txBody>
      </p:sp>
      <p:sp>
        <p:nvSpPr>
          <p:cNvPr id="117" name="Google Shape;117;p1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7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0"/>
          <p:cNvSpPr txBox="1">
            <a:spLocks noGrp="1"/>
          </p:cNvSpPr>
          <p:nvPr>
            <p:ph type="title"/>
          </p:nvPr>
        </p:nvSpPr>
        <p:spPr>
          <a:xfrm>
            <a:off x="801750" y="445025"/>
            <a:ext cx="8030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Indicators Identified to Revise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20"/>
          <p:cNvSpPr txBox="1">
            <a:spLocks noGrp="1"/>
          </p:cNvSpPr>
          <p:nvPr>
            <p:ph type="body" idx="1"/>
          </p:nvPr>
        </p:nvSpPr>
        <p:spPr>
          <a:xfrm>
            <a:off x="597300" y="1152475"/>
            <a:ext cx="85467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/>
              <a:t>Teacher / principal candidate: institution race/ethnicity</a:t>
            </a:r>
            <a:endParaRPr sz="2000" b="1"/>
          </a:p>
          <a:p>
            <a:pPr marL="457200" lvl="0" indent="-355600" algn="l" rtl="0">
              <a:spcBef>
                <a:spcPts val="160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Initially developed when all programs were housed in colleges/universities</a:t>
            </a:r>
            <a:endParaRPr sz="200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Currently cannot be applied to all preparation programs</a:t>
            </a:r>
            <a:endParaRPr sz="200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Comparing programs’ cohorts to state and local student and educator workforce provides a closer and more valuable comparison </a:t>
            </a:r>
            <a:endParaRPr sz="20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000"/>
              <a:t>Revision would entail adjusting the comparison from host college/university to both state and local educator workforce and student populations </a:t>
            </a:r>
            <a:endParaRPr sz="2000"/>
          </a:p>
        </p:txBody>
      </p:sp>
      <p:sp>
        <p:nvSpPr>
          <p:cNvPr id="124" name="Google Shape;124;p2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8</a:t>
            </a:fld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1"/>
          <p:cNvSpPr txBox="1">
            <a:spLocks noGrp="1"/>
          </p:cNvSpPr>
          <p:nvPr>
            <p:ph type="title"/>
          </p:nvPr>
        </p:nvSpPr>
        <p:spPr>
          <a:xfrm>
            <a:off x="801750" y="445025"/>
            <a:ext cx="8030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Indicators Identified to Revise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30;p21"/>
          <p:cNvSpPr txBox="1">
            <a:spLocks noGrp="1"/>
          </p:cNvSpPr>
          <p:nvPr>
            <p:ph type="body" idx="1"/>
          </p:nvPr>
        </p:nvSpPr>
        <p:spPr>
          <a:xfrm>
            <a:off x="597300" y="1152475"/>
            <a:ext cx="85467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/>
              <a:t>Teacher / principal public school persistence</a:t>
            </a:r>
            <a:endParaRPr sz="2000" b="1"/>
          </a:p>
          <a:p>
            <a:pPr marL="457200" lvl="0" indent="-355600" algn="l" rtl="0">
              <a:spcBef>
                <a:spcPts val="160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Initially developed to assess persistence at 1 year following completion</a:t>
            </a:r>
            <a:endParaRPr sz="200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Data were not available to assess at 3 years following completion</a:t>
            </a:r>
            <a:endParaRPr sz="20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000"/>
              <a:t>Revision would entail continuing to analyze and report the indicator measured at the 1 year time point, and add measurement at the 3 year time point. </a:t>
            </a:r>
            <a:endParaRPr sz="2000"/>
          </a:p>
        </p:txBody>
      </p:sp>
      <p:sp>
        <p:nvSpPr>
          <p:cNvPr id="131" name="Google Shape;131;p2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9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765</Words>
  <Application>Microsoft Office PowerPoint</Application>
  <PresentationFormat>On-screen Show (16:9)</PresentationFormat>
  <Paragraphs>95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Simple Light</vt:lpstr>
      <vt:lpstr>Tab 04 - Review of key performance indicators</vt:lpstr>
      <vt:lpstr>Tab 04 Overview</vt:lpstr>
      <vt:lpstr>Indicators Identified to Retain</vt:lpstr>
      <vt:lpstr>Indicator Identified to Redevelop</vt:lpstr>
      <vt:lpstr>Indicators Identified to Revise</vt:lpstr>
      <vt:lpstr>Indicators Identified to Revise</vt:lpstr>
      <vt:lpstr>Indicators Identified to Revise </vt:lpstr>
      <vt:lpstr>Indicators Identified to Revise </vt:lpstr>
      <vt:lpstr>Indicators Identified to Revise </vt:lpstr>
      <vt:lpstr>Indicators Identified to Pilot</vt:lpstr>
      <vt:lpstr>Indicators Identified to Pilot</vt:lpstr>
      <vt:lpstr>Indicators Identified to Pilot </vt:lpstr>
      <vt:lpstr>Next Steps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Tab 04 - Review of key performance indicators</dc:title>
  <dc:creator>Haskins, Tara</dc:creator>
  <cp:lastModifiedBy>Joyce Westgard</cp:lastModifiedBy>
  <cp:revision>1</cp:revision>
  <dcterms:modified xsi:type="dcterms:W3CDTF">2020-04-22T02:49:13Z</dcterms:modified>
</cp:coreProperties>
</file>