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944120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8dbdea1de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8dbdea1de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1082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19230b902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819230b902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41070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819230b902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819230b902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6910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19230b902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819230b902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23347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19230b902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819230b902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9641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8dbdea1de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8dbdea1de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0092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19230b90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19230b90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9224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19230b902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19230b902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4713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19230b902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19230b902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6735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19230b902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19230b902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5430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19230b902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19230b902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960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19230b902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19230b902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8300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19230b902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19230b902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5071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2"/>
          <p:cNvCxnSpPr/>
          <p:nvPr/>
        </p:nvCxnSpPr>
        <p:spPr>
          <a:xfrm>
            <a:off x="193092" y="-698"/>
            <a:ext cx="25800" cy="5141400"/>
          </a:xfrm>
          <a:prstGeom prst="straightConnector1">
            <a:avLst/>
          </a:prstGeom>
          <a:noFill/>
          <a:ln w="98425" cap="flat" cmpd="sng">
            <a:solidFill>
              <a:srgbClr val="009390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7" name="Google Shape;17;p2"/>
          <p:cNvCxnSpPr/>
          <p:nvPr/>
        </p:nvCxnSpPr>
        <p:spPr>
          <a:xfrm>
            <a:off x="286729" y="-698"/>
            <a:ext cx="25800" cy="5141400"/>
          </a:xfrm>
          <a:prstGeom prst="straightConnector1">
            <a:avLst/>
          </a:prstGeom>
          <a:noFill/>
          <a:ln w="69850" cap="flat" cmpd="sng">
            <a:solidFill>
              <a:srgbClr val="0070C0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8" name="Google Shape;18;p2"/>
          <p:cNvCxnSpPr/>
          <p:nvPr/>
        </p:nvCxnSpPr>
        <p:spPr>
          <a:xfrm>
            <a:off x="467989" y="-698"/>
            <a:ext cx="25800" cy="5141400"/>
          </a:xfrm>
          <a:prstGeom prst="straightConnector1">
            <a:avLst/>
          </a:prstGeom>
          <a:noFill/>
          <a:ln w="174625" cap="flat" cmpd="sng">
            <a:solidFill>
              <a:srgbClr val="002060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9" name="Google Shape;19;p2"/>
          <p:cNvCxnSpPr/>
          <p:nvPr/>
        </p:nvCxnSpPr>
        <p:spPr>
          <a:xfrm>
            <a:off x="367432" y="-698"/>
            <a:ext cx="25800" cy="5141400"/>
          </a:xfrm>
          <a:prstGeom prst="straightConnector1">
            <a:avLst/>
          </a:prstGeom>
          <a:noFill/>
          <a:ln w="98425" cap="flat" cmpd="sng">
            <a:solidFill>
              <a:srgbClr val="009390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0" name="Google Shape;20;p2"/>
          <p:cNvCxnSpPr/>
          <p:nvPr/>
        </p:nvCxnSpPr>
        <p:spPr>
          <a:xfrm>
            <a:off x="134257" y="-2775"/>
            <a:ext cx="25800" cy="5141400"/>
          </a:xfrm>
          <a:prstGeom prst="straightConnector1">
            <a:avLst/>
          </a:prstGeom>
          <a:noFill/>
          <a:ln w="69850" cap="flat" cmpd="sng">
            <a:solidFill>
              <a:srgbClr val="9DC3E6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21" name="Google Shape;21;p2" descr="PESB-Logo.jp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47515" y="4228042"/>
            <a:ext cx="1925910" cy="67792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801750" y="744575"/>
            <a:ext cx="80304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6387B"/>
              </a:buClr>
              <a:buSzPts val="5200"/>
              <a:buFont typeface="Calibri"/>
              <a:buNone/>
              <a:defRPr sz="5200">
                <a:solidFill>
                  <a:srgbClr val="16387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801900" y="2834125"/>
            <a:ext cx="8030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bar Only">
  <p:cSld name="BIG_NUMBER_1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5" name="Google Shape;65;p11"/>
          <p:cNvSpPr/>
          <p:nvPr/>
        </p:nvSpPr>
        <p:spPr>
          <a:xfrm>
            <a:off x="552450" y="0"/>
            <a:ext cx="8591400" cy="5143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8" name="Google Shape;68;p12"/>
          <p:cNvSpPr/>
          <p:nvPr/>
        </p:nvSpPr>
        <p:spPr>
          <a:xfrm>
            <a:off x="-76200" y="-57150"/>
            <a:ext cx="9306000" cy="5257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801750" y="445025"/>
            <a:ext cx="803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1"/>
          </p:nvPr>
        </p:nvSpPr>
        <p:spPr>
          <a:xfrm>
            <a:off x="801900" y="1152475"/>
            <a:ext cx="8030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801750" y="445025"/>
            <a:ext cx="803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877928" y="1152475"/>
            <a:ext cx="3769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2"/>
          </p:nvPr>
        </p:nvSpPr>
        <p:spPr>
          <a:xfrm>
            <a:off x="5138662" y="1152475"/>
            <a:ext cx="3769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801750" y="445025"/>
            <a:ext cx="803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Google Shape;38;p6"/>
          <p:cNvCxnSpPr/>
          <p:nvPr/>
        </p:nvCxnSpPr>
        <p:spPr>
          <a:xfrm>
            <a:off x="193092" y="-698"/>
            <a:ext cx="25800" cy="5141400"/>
          </a:xfrm>
          <a:prstGeom prst="straightConnector1">
            <a:avLst/>
          </a:prstGeom>
          <a:noFill/>
          <a:ln w="98425" cap="flat" cmpd="sng">
            <a:solidFill>
              <a:srgbClr val="009390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9" name="Google Shape;39;p6"/>
          <p:cNvCxnSpPr/>
          <p:nvPr/>
        </p:nvCxnSpPr>
        <p:spPr>
          <a:xfrm>
            <a:off x="286729" y="-698"/>
            <a:ext cx="25800" cy="5141400"/>
          </a:xfrm>
          <a:prstGeom prst="straightConnector1">
            <a:avLst/>
          </a:prstGeom>
          <a:noFill/>
          <a:ln w="69850" cap="flat" cmpd="sng">
            <a:solidFill>
              <a:srgbClr val="0070C0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40" name="Google Shape;40;p6"/>
          <p:cNvCxnSpPr/>
          <p:nvPr/>
        </p:nvCxnSpPr>
        <p:spPr>
          <a:xfrm>
            <a:off x="467989" y="-698"/>
            <a:ext cx="25800" cy="5141400"/>
          </a:xfrm>
          <a:prstGeom prst="straightConnector1">
            <a:avLst/>
          </a:prstGeom>
          <a:noFill/>
          <a:ln w="174625" cap="flat" cmpd="sng">
            <a:solidFill>
              <a:srgbClr val="002060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41" name="Google Shape;41;p6"/>
          <p:cNvCxnSpPr/>
          <p:nvPr/>
        </p:nvCxnSpPr>
        <p:spPr>
          <a:xfrm>
            <a:off x="367432" y="-698"/>
            <a:ext cx="25800" cy="5141400"/>
          </a:xfrm>
          <a:prstGeom prst="straightConnector1">
            <a:avLst/>
          </a:prstGeom>
          <a:noFill/>
          <a:ln w="98425" cap="flat" cmpd="sng">
            <a:solidFill>
              <a:srgbClr val="009390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42" name="Google Shape;42;p6"/>
          <p:cNvCxnSpPr/>
          <p:nvPr/>
        </p:nvCxnSpPr>
        <p:spPr>
          <a:xfrm>
            <a:off x="134257" y="-2775"/>
            <a:ext cx="25800" cy="5141400"/>
          </a:xfrm>
          <a:prstGeom prst="straightConnector1">
            <a:avLst/>
          </a:prstGeom>
          <a:noFill/>
          <a:ln w="69850" cap="flat" cmpd="sng">
            <a:solidFill>
              <a:srgbClr val="9DC3E6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43" name="Google Shape;43;p6" descr="PESB-Logo.jp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47515" y="4228042"/>
            <a:ext cx="1925910" cy="67792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8451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8451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895350" y="450150"/>
            <a:ext cx="757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809625" y="1233175"/>
            <a:ext cx="35010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ubTitle" idx="1"/>
          </p:nvPr>
        </p:nvSpPr>
        <p:spPr>
          <a:xfrm>
            <a:off x="809625" y="2803075"/>
            <a:ext cx="35010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7689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 hasCustomPrompt="1"/>
          </p:nvPr>
        </p:nvSpPr>
        <p:spPr>
          <a:xfrm>
            <a:off x="809625" y="1106125"/>
            <a:ext cx="8022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809700" y="3152225"/>
            <a:ext cx="8022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1"/>
          <p:cNvCxnSpPr/>
          <p:nvPr/>
        </p:nvCxnSpPr>
        <p:spPr>
          <a:xfrm>
            <a:off x="193088" y="-83575"/>
            <a:ext cx="25800" cy="5322300"/>
          </a:xfrm>
          <a:prstGeom prst="straightConnector1">
            <a:avLst/>
          </a:prstGeom>
          <a:noFill/>
          <a:ln w="98425" cap="flat" cmpd="sng">
            <a:solidFill>
              <a:srgbClr val="009390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7" name="Google Shape;7;p1"/>
          <p:cNvCxnSpPr/>
          <p:nvPr/>
        </p:nvCxnSpPr>
        <p:spPr>
          <a:xfrm>
            <a:off x="286731" y="-83575"/>
            <a:ext cx="25800" cy="5322300"/>
          </a:xfrm>
          <a:prstGeom prst="straightConnector1">
            <a:avLst/>
          </a:prstGeom>
          <a:noFill/>
          <a:ln w="69850" cap="flat" cmpd="sng">
            <a:solidFill>
              <a:srgbClr val="0070C0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8" name="Google Shape;8;p1"/>
          <p:cNvCxnSpPr/>
          <p:nvPr/>
        </p:nvCxnSpPr>
        <p:spPr>
          <a:xfrm>
            <a:off x="468000" y="-83575"/>
            <a:ext cx="25800" cy="5322300"/>
          </a:xfrm>
          <a:prstGeom prst="straightConnector1">
            <a:avLst/>
          </a:prstGeom>
          <a:noFill/>
          <a:ln w="174625" cap="flat" cmpd="sng">
            <a:solidFill>
              <a:srgbClr val="002060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9" name="Google Shape;9;p1"/>
          <p:cNvCxnSpPr/>
          <p:nvPr/>
        </p:nvCxnSpPr>
        <p:spPr>
          <a:xfrm>
            <a:off x="367438" y="-83575"/>
            <a:ext cx="25800" cy="5322300"/>
          </a:xfrm>
          <a:prstGeom prst="straightConnector1">
            <a:avLst/>
          </a:prstGeom>
          <a:noFill/>
          <a:ln w="98425" cap="flat" cmpd="sng">
            <a:solidFill>
              <a:srgbClr val="009390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0" name="Google Shape;10;p1"/>
          <p:cNvCxnSpPr/>
          <p:nvPr/>
        </p:nvCxnSpPr>
        <p:spPr>
          <a:xfrm>
            <a:off x="134250" y="-85725"/>
            <a:ext cx="25800" cy="5322300"/>
          </a:xfrm>
          <a:prstGeom prst="straightConnector1">
            <a:avLst/>
          </a:prstGeom>
          <a:noFill/>
          <a:ln w="69850" cap="flat" cmpd="sng">
            <a:solidFill>
              <a:srgbClr val="9DC3E6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11" name="Google Shape;11;p1" descr="PESB-Logo.jpg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147515" y="4228042"/>
            <a:ext cx="1925910" cy="67792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801750" y="445025"/>
            <a:ext cx="8030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6387B"/>
              </a:buClr>
              <a:buSzPts val="2800"/>
              <a:buFont typeface="Calibri"/>
              <a:buNone/>
              <a:defRPr sz="2800">
                <a:solidFill>
                  <a:srgbClr val="16387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801900" y="1152475"/>
            <a:ext cx="80304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■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■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Calibri"/>
              <a:buChar char="■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ctrTitle"/>
          </p:nvPr>
        </p:nvSpPr>
        <p:spPr>
          <a:xfrm>
            <a:off x="801750" y="744575"/>
            <a:ext cx="80304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 04 - Review of key performance indicators</a:t>
            </a:r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subTitle" idx="1"/>
          </p:nvPr>
        </p:nvSpPr>
        <p:spPr>
          <a:xfrm>
            <a:off x="801900" y="2834125"/>
            <a:ext cx="8030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3"/>
          <p:cNvSpPr txBox="1"/>
          <p:nvPr/>
        </p:nvSpPr>
        <p:spPr>
          <a:xfrm>
            <a:off x="801750" y="4457700"/>
            <a:ext cx="6208500" cy="5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6387B"/>
                </a:solidFill>
                <a:latin typeface="Calibri"/>
                <a:ea typeface="Calibri"/>
                <a:cs typeface="Calibri"/>
                <a:sym typeface="Calibri"/>
              </a:rPr>
              <a:t>Nicholas Gillon   Virtual Board Meeting                     03/19/20</a:t>
            </a:r>
            <a:endParaRPr>
              <a:solidFill>
                <a:srgbClr val="16387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>
            <a:spLocks noGrp="1"/>
          </p:cNvSpPr>
          <p:nvPr>
            <p:ph type="title"/>
          </p:nvPr>
        </p:nvSpPr>
        <p:spPr>
          <a:xfrm>
            <a:off x="801750" y="445025"/>
            <a:ext cx="803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Indicators Identified to Pilot</a:t>
            </a:r>
            <a:endParaRPr/>
          </a:p>
        </p:txBody>
      </p:sp>
      <p:sp>
        <p:nvSpPr>
          <p:cNvPr id="137" name="Google Shape;137;p22"/>
          <p:cNvSpPr txBox="1">
            <a:spLocks noGrp="1"/>
          </p:cNvSpPr>
          <p:nvPr>
            <p:ph type="body" idx="1"/>
          </p:nvPr>
        </p:nvSpPr>
        <p:spPr>
          <a:xfrm>
            <a:off x="597300" y="1152475"/>
            <a:ext cx="8546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Teacher / principal public school persistence - 5 year</a:t>
            </a:r>
            <a:endParaRPr sz="2000" b="1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edTPA task level </a:t>
            </a:r>
            <a:endParaRPr sz="2000" b="1"/>
          </a:p>
        </p:txBody>
      </p:sp>
      <p:sp>
        <p:nvSpPr>
          <p:cNvPr id="138" name="Google Shape;13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"/>
          <p:cNvSpPr txBox="1">
            <a:spLocks noGrp="1"/>
          </p:cNvSpPr>
          <p:nvPr>
            <p:ph type="title"/>
          </p:nvPr>
        </p:nvSpPr>
        <p:spPr>
          <a:xfrm>
            <a:off x="801750" y="445025"/>
            <a:ext cx="803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Indicators Identified to Pilot</a:t>
            </a:r>
            <a:endParaRPr/>
          </a:p>
        </p:txBody>
      </p:sp>
      <p:sp>
        <p:nvSpPr>
          <p:cNvPr id="144" name="Google Shape;144;p23"/>
          <p:cNvSpPr txBox="1">
            <a:spLocks noGrp="1"/>
          </p:cNvSpPr>
          <p:nvPr>
            <p:ph type="body" idx="1"/>
          </p:nvPr>
        </p:nvSpPr>
        <p:spPr>
          <a:xfrm>
            <a:off x="597300" y="1152475"/>
            <a:ext cx="8546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Teacher / principal public school persistence</a:t>
            </a:r>
            <a:endParaRPr sz="2000" b="1"/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Initially developed to assess persistence at 1 year following completion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Data were not available to assess at 3 years following completion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Staff recommend consequential analysis at the 3 year time point, and information-only analysis at the 5 year time point. 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Revision would entail continuing to analyze and report the indicator measured at the 1 / 3 year time point(s), and add non-consequential measurement at the 5 year time point. </a:t>
            </a:r>
            <a:endParaRPr sz="2000"/>
          </a:p>
        </p:txBody>
      </p:sp>
      <p:sp>
        <p:nvSpPr>
          <p:cNvPr id="145" name="Google Shape;145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>
            <a:spLocks noGrp="1"/>
          </p:cNvSpPr>
          <p:nvPr>
            <p:ph type="title"/>
          </p:nvPr>
        </p:nvSpPr>
        <p:spPr>
          <a:xfrm>
            <a:off x="801750" y="445025"/>
            <a:ext cx="803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Indicators Identified to Pilot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4"/>
          <p:cNvSpPr txBox="1">
            <a:spLocks noGrp="1"/>
          </p:cNvSpPr>
          <p:nvPr>
            <p:ph type="body" idx="1"/>
          </p:nvPr>
        </p:nvSpPr>
        <p:spPr>
          <a:xfrm>
            <a:off x="597300" y="923875"/>
            <a:ext cx="8546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edTPA task level </a:t>
            </a:r>
            <a:endParaRPr sz="2000" b="1"/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Three levels of data are available - assessment level, task level, rubric level.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Currently PESB collects data at the rubric level but analyzes at the assessment level.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Task level information - planning, instruction, and assessment could provide programs with more actionable information. 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Revision would entail continuing to analyze and report the indicator measured at assessment level, and add a pilot indicator measuring the task level.  </a:t>
            </a:r>
            <a:endParaRPr sz="2000"/>
          </a:p>
        </p:txBody>
      </p:sp>
      <p:sp>
        <p:nvSpPr>
          <p:cNvPr id="152" name="Google Shape;152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>
            <a:spLocks noGrp="1"/>
          </p:cNvSpPr>
          <p:nvPr>
            <p:ph type="title"/>
          </p:nvPr>
        </p:nvSpPr>
        <p:spPr>
          <a:xfrm>
            <a:off x="801750" y="445025"/>
            <a:ext cx="803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</a:t>
            </a:r>
            <a:endParaRPr/>
          </a:p>
        </p:txBody>
      </p:sp>
      <p:sp>
        <p:nvSpPr>
          <p:cNvPr id="158" name="Google Shape;158;p25"/>
          <p:cNvSpPr txBox="1">
            <a:spLocks noGrp="1"/>
          </p:cNvSpPr>
          <p:nvPr>
            <p:ph type="body" idx="1"/>
          </p:nvPr>
        </p:nvSpPr>
        <p:spPr>
          <a:xfrm>
            <a:off x="801750" y="1132275"/>
            <a:ext cx="8030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Indicator(s) retained</a:t>
            </a:r>
            <a:r>
              <a:rPr lang="en"/>
              <a:t> will be used in consequential analysis of 2019-20 annual data. Program providers will receive program reports in April, 2020.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Indicator(s) to redevelop and revise </a:t>
            </a:r>
            <a:r>
              <a:rPr lang="en"/>
              <a:t>will be used as they are in consequential analysis of 2019-20 annual data. Staff will collaborate with stakeholders to improve for use in consequential analysis of 2020-21 annual data.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Indicator(s) identified to pilot</a:t>
            </a:r>
            <a:r>
              <a:rPr lang="en"/>
              <a:t> will be developed and modeled on 2019-20 and 2020-21 annual data. Staff will return in March 2021 to share the results and seek a decision on consequentiality of these indicators for the April 2021 program reports.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Staff will return in May</a:t>
            </a:r>
            <a:r>
              <a:rPr lang="en"/>
              <a:t> for motions on these indicators</a:t>
            </a:r>
            <a:endParaRPr/>
          </a:p>
        </p:txBody>
      </p:sp>
      <p:sp>
        <p:nvSpPr>
          <p:cNvPr id="159" name="Google Shape;159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>
            <a:spLocks noGrp="1"/>
          </p:cNvSpPr>
          <p:nvPr>
            <p:ph type="title"/>
          </p:nvPr>
        </p:nvSpPr>
        <p:spPr>
          <a:xfrm>
            <a:off x="801750" y="445025"/>
            <a:ext cx="803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 04 Overview</a:t>
            </a:r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82" name="Google Shape;82;p14"/>
          <p:cNvSpPr txBox="1"/>
          <p:nvPr/>
        </p:nvSpPr>
        <p:spPr>
          <a:xfrm>
            <a:off x="801900" y="1152475"/>
            <a:ext cx="80304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Periodic Review of Domains, Components and Indicators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just" rtl="0"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Considering in these changes in four categories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○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Indicators identified to retain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○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Indicators identified to redevelop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○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Indicators identified to revise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○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Indicators identified to pilot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Staff will return in May for motion opportunity on these indicators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>
            <a:spLocks noGrp="1"/>
          </p:cNvSpPr>
          <p:nvPr>
            <p:ph type="title"/>
          </p:nvPr>
        </p:nvSpPr>
        <p:spPr>
          <a:xfrm>
            <a:off x="801750" y="445025"/>
            <a:ext cx="803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Indicators Identified to Retain</a:t>
            </a:r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body" idx="1"/>
          </p:nvPr>
        </p:nvSpPr>
        <p:spPr>
          <a:xfrm>
            <a:off x="801900" y="1152475"/>
            <a:ext cx="8030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Endorsement assessments</a:t>
            </a:r>
            <a:endParaRPr sz="2000" b="1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edTPA: Program to national </a:t>
            </a:r>
            <a:endParaRPr sz="2000" b="1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edTPA: Program to state</a:t>
            </a:r>
            <a:endParaRPr sz="2000" b="1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Teacher / Principal completion rate by race/ethnicity </a:t>
            </a:r>
            <a:endParaRPr sz="2000" b="1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Teacher / Principal completion rate by gender</a:t>
            </a:r>
            <a:endParaRPr sz="2000" b="1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Teacher / Principal completer P-12 Washington public school employment</a:t>
            </a:r>
            <a:endParaRPr sz="2000" b="1"/>
          </a:p>
        </p:txBody>
      </p:sp>
      <p:sp>
        <p:nvSpPr>
          <p:cNvPr id="89" name="Google Shape;89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>
            <a:spLocks noGrp="1"/>
          </p:cNvSpPr>
          <p:nvPr>
            <p:ph type="title"/>
          </p:nvPr>
        </p:nvSpPr>
        <p:spPr>
          <a:xfrm>
            <a:off x="801750" y="445025"/>
            <a:ext cx="803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Indicator Identified to Redevelop</a:t>
            </a:r>
            <a:endParaRPr/>
          </a:p>
        </p:txBody>
      </p:sp>
      <p:sp>
        <p:nvSpPr>
          <p:cNvPr id="95" name="Google Shape;95;p16"/>
          <p:cNvSpPr txBox="1">
            <a:spLocks noGrp="1"/>
          </p:cNvSpPr>
          <p:nvPr>
            <p:ph type="body" idx="1"/>
          </p:nvPr>
        </p:nvSpPr>
        <p:spPr>
          <a:xfrm>
            <a:off x="801900" y="1152475"/>
            <a:ext cx="8030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Teacher / principal completion rate by gender</a:t>
            </a:r>
            <a:endParaRPr sz="20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/>
          </a:p>
          <a:p>
            <a:pPr marL="9144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Teachers - gender disparity most pronounced at the endorsement level</a:t>
            </a:r>
            <a:endParaRPr sz="2000"/>
          </a:p>
          <a:p>
            <a:pPr marL="9144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Principals - Teacher workforce over represents females</a:t>
            </a: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Redevelopment for teachers would involve adjusting the comparison to consider the endorsement level</a:t>
            </a: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Redevelopment for principal programs would entail adjusting the thresholds to better reflect the intent of the indicator</a:t>
            </a: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96" name="Google Shape;9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801750" y="445025"/>
            <a:ext cx="803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Indicators Identified to Revise</a:t>
            </a:r>
            <a:endParaRPr/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1"/>
          </p:nvPr>
        </p:nvSpPr>
        <p:spPr>
          <a:xfrm>
            <a:off x="597300" y="1152475"/>
            <a:ext cx="8546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Teacher / principal average GPA and GPA percentile</a:t>
            </a:r>
            <a:endParaRPr sz="2000" b="1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Teacher / principal candidate: institution gender</a:t>
            </a:r>
            <a:endParaRPr sz="2000" b="1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Teacher / principal candidate: institution race/ethnicity</a:t>
            </a:r>
            <a:endParaRPr sz="2000" b="1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Teacher / principal public school persistence</a:t>
            </a:r>
            <a:endParaRPr sz="2000" b="1"/>
          </a:p>
        </p:txBody>
      </p:sp>
      <p:sp>
        <p:nvSpPr>
          <p:cNvPr id="103" name="Google Shape;103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>
            <a:spLocks noGrp="1"/>
          </p:cNvSpPr>
          <p:nvPr>
            <p:ph type="title"/>
          </p:nvPr>
        </p:nvSpPr>
        <p:spPr>
          <a:xfrm>
            <a:off x="801750" y="445025"/>
            <a:ext cx="803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Indicators Identified to Revise</a:t>
            </a:r>
            <a:endParaRPr/>
          </a:p>
        </p:txBody>
      </p:sp>
      <p:sp>
        <p:nvSpPr>
          <p:cNvPr id="109" name="Google Shape;109;p18"/>
          <p:cNvSpPr txBox="1">
            <a:spLocks noGrp="1"/>
          </p:cNvSpPr>
          <p:nvPr>
            <p:ph type="body" idx="1"/>
          </p:nvPr>
        </p:nvSpPr>
        <p:spPr>
          <a:xfrm>
            <a:off x="597300" y="1152475"/>
            <a:ext cx="8546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Teacher / principal average GPA and GPA percentile</a:t>
            </a:r>
            <a:endParaRPr sz="2000" b="1"/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Initially developed as a measure of quality, via selectivity 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Programs vary in degrees granted and candidates’ previous degree level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A common measure, in-program, GPA would be challenging to develop and would not measure selectivity as intended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Revision would entail continuing analysis and reporting on this indicator but it would not, on its own, trigger the IBPR intervention cycle.</a:t>
            </a:r>
            <a:endParaRPr sz="2000"/>
          </a:p>
        </p:txBody>
      </p:sp>
      <p:sp>
        <p:nvSpPr>
          <p:cNvPr id="110" name="Google Shape;110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>
            <a:spLocks noGrp="1"/>
          </p:cNvSpPr>
          <p:nvPr>
            <p:ph type="title"/>
          </p:nvPr>
        </p:nvSpPr>
        <p:spPr>
          <a:xfrm>
            <a:off x="801750" y="445025"/>
            <a:ext cx="803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Indicators Identified to Revise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body" idx="1"/>
          </p:nvPr>
        </p:nvSpPr>
        <p:spPr>
          <a:xfrm>
            <a:off x="597300" y="1152475"/>
            <a:ext cx="8546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Teacher / principal candidate: institution gender</a:t>
            </a:r>
            <a:endParaRPr sz="2000" b="1"/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Initially developed when all programs were housed in colleges/universities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Currently cannot be applied to all preparation programs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Comparing programs’ cohorts to state and local student and educator workforce provides a closer and more valuable comparison 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Revision would entail adjusting the comparison from host college/university to both state and local educator workforce and student populations</a:t>
            </a:r>
            <a:endParaRPr sz="2000"/>
          </a:p>
        </p:txBody>
      </p:sp>
      <p:sp>
        <p:nvSpPr>
          <p:cNvPr id="117" name="Google Shape;117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01750" y="445025"/>
            <a:ext cx="803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Indicators Identified to Revise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597300" y="1152475"/>
            <a:ext cx="8546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Teacher / principal candidate: institution race/ethnicity</a:t>
            </a:r>
            <a:endParaRPr sz="2000" b="1"/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Initially developed when all programs were housed in colleges/universities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Currently cannot be applied to all preparation programs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Comparing programs’ cohorts to state and local student and educator workforce provides a closer and more valuable comparison 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Revision would entail adjusting the comparison from host college/university to both state and local educator workforce and student populations </a:t>
            </a:r>
            <a:endParaRPr sz="2000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>
            <a:spLocks noGrp="1"/>
          </p:cNvSpPr>
          <p:nvPr>
            <p:ph type="title"/>
          </p:nvPr>
        </p:nvSpPr>
        <p:spPr>
          <a:xfrm>
            <a:off x="801750" y="445025"/>
            <a:ext cx="803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Indicators Identified to Revise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1"/>
          <p:cNvSpPr txBox="1">
            <a:spLocks noGrp="1"/>
          </p:cNvSpPr>
          <p:nvPr>
            <p:ph type="body" idx="1"/>
          </p:nvPr>
        </p:nvSpPr>
        <p:spPr>
          <a:xfrm>
            <a:off x="597300" y="1152475"/>
            <a:ext cx="8546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Teacher / principal public school persistence</a:t>
            </a:r>
            <a:endParaRPr sz="2000" b="1"/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Initially developed to assess persistence at 1 year following completion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Data were not available to assess at 3 years following completion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Revision would entail continuing to analyze and report the indicator measured at the 1 year time point, and add measurement at the 3 year time point. </a:t>
            </a:r>
            <a:endParaRPr sz="2000"/>
          </a:p>
        </p:txBody>
      </p:sp>
      <p:sp>
        <p:nvSpPr>
          <p:cNvPr id="131" name="Google Shape;131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765</Words>
  <Application>Microsoft Office PowerPoint</Application>
  <PresentationFormat>On-screen Show (16:9)</PresentationFormat>
  <Paragraphs>95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Simple Light</vt:lpstr>
      <vt:lpstr>Tab 04 - Review of key performance indicators</vt:lpstr>
      <vt:lpstr>Tab 04 Overview</vt:lpstr>
      <vt:lpstr>Indicators Identified to Retain</vt:lpstr>
      <vt:lpstr>Indicator Identified to Redevelop</vt:lpstr>
      <vt:lpstr>Indicators Identified to Revise</vt:lpstr>
      <vt:lpstr>Indicators Identified to Revise</vt:lpstr>
      <vt:lpstr>Indicators Identified to Revise </vt:lpstr>
      <vt:lpstr>Indicators Identified to Revise </vt:lpstr>
      <vt:lpstr>Indicators Identified to Revise </vt:lpstr>
      <vt:lpstr>Indicators Identified to Pilot</vt:lpstr>
      <vt:lpstr>Indicators Identified to Pilot</vt:lpstr>
      <vt:lpstr>Indicators Identified to Pilot 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 04 - Review of key performance indicators</dc:title>
  <dc:creator>Haskins, Tara</dc:creator>
  <cp:lastModifiedBy>Joyce Westgard</cp:lastModifiedBy>
  <cp:revision>1</cp:revision>
  <dcterms:modified xsi:type="dcterms:W3CDTF">2020-04-22T02:49:13Z</dcterms:modified>
</cp:coreProperties>
</file>